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Libre Baskerville"/>
      <p:regular r:id="rId17"/>
    </p:embeddedFont>
    <p:embeddedFont>
      <p:font typeface="Libre Baskerville"/>
      <p:regular r:id="rId18"/>
    </p:embeddedFont>
    <p:embeddedFont>
      <p:font typeface="Libre Baskerville"/>
      <p:regular r:id="rId19"/>
    </p:embeddedFont>
    <p:embeddedFont>
      <p:font typeface="Libre Baskerville"/>
      <p:regular r:id="rId20"/>
    </p:embeddedFont>
    <p:embeddedFont>
      <p:font typeface="DM Sans"/>
      <p:regular r:id="rId21"/>
    </p:embeddedFont>
    <p:embeddedFont>
      <p:font typeface="DM Sans"/>
      <p:regular r:id="rId22"/>
    </p:embeddedFont>
    <p:embeddedFont>
      <p:font typeface="DM Sans"/>
      <p:regular r:id="rId23"/>
    </p:embeddedFont>
    <p:embeddedFont>
      <p:font typeface="DM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5-1.png>
</file>

<file path=ppt/media/image-6-1.png>
</file>

<file path=ppt/media/image-8-1.png>
</file>

<file path=ppt/media/image-8-2.png>
</file>

<file path=ppt/media/image-8-3.png>
</file>

<file path=ppt/media/image-8-4.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244084"/>
            <a:ext cx="7556421" cy="2934653"/>
          </a:xfrm>
          <a:prstGeom prst="rect">
            <a:avLst/>
          </a:prstGeom>
          <a:noFill/>
          <a:ln/>
        </p:spPr>
        <p:txBody>
          <a:bodyPr wrap="square" lIns="0" tIns="0" rIns="0" bIns="0" rtlCol="0" anchor="t"/>
          <a:lstStyle/>
          <a:p>
            <a:pPr indent="0" marL="0">
              <a:lnSpc>
                <a:spcPts val="7700"/>
              </a:lnSpc>
              <a:buNone/>
            </a:pPr>
            <a:r>
              <a:rPr lang="en-US" sz="6150" dirty="0">
                <a:solidFill>
                  <a:srgbClr val="5C4E3D"/>
                </a:solidFill>
                <a:latin typeface="Libre Baskerville" pitchFamily="34" charset="0"/>
                <a:ea typeface="Libre Baskerville" pitchFamily="34" charset="-122"/>
                <a:cs typeface="Libre Baskerville" pitchFamily="34" charset="-120"/>
              </a:rPr>
              <a:t>Real Estate Price Prediction in Bangalore</a:t>
            </a:r>
            <a:endParaRPr lang="en-US" sz="6150" dirty="0"/>
          </a:p>
        </p:txBody>
      </p:sp>
      <p:sp>
        <p:nvSpPr>
          <p:cNvPr id="4" name="Text 1"/>
          <p:cNvSpPr/>
          <p:nvPr/>
        </p:nvSpPr>
        <p:spPr>
          <a:xfrm>
            <a:off x="6280190" y="4518898"/>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This presentation explores a data-driven approach to predicting real estate prices in Bangalore, India's Silicon Valley, using advanced machine learning techniques. By leveraging historical data and key market factors, we aim to provide valuable insights to homebuyers, investors, and developers.</a:t>
            </a:r>
            <a:endParaRPr lang="en-US" sz="1750" dirty="0"/>
          </a:p>
        </p:txBody>
      </p:sp>
      <p:sp>
        <p:nvSpPr>
          <p:cNvPr id="5" name="Shape 2"/>
          <p:cNvSpPr/>
          <p:nvPr/>
        </p:nvSpPr>
        <p:spPr>
          <a:xfrm>
            <a:off x="6280190" y="6605468"/>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6613088"/>
            <a:ext cx="347663" cy="347663"/>
          </a:xfrm>
          <a:prstGeom prst="rect">
            <a:avLst/>
          </a:prstGeom>
        </p:spPr>
      </p:pic>
      <p:sp>
        <p:nvSpPr>
          <p:cNvPr id="7" name="Text 3"/>
          <p:cNvSpPr/>
          <p:nvPr/>
        </p:nvSpPr>
        <p:spPr>
          <a:xfrm>
            <a:off x="6756440" y="6588562"/>
            <a:ext cx="1358265" cy="396835"/>
          </a:xfrm>
          <a:prstGeom prst="rect">
            <a:avLst/>
          </a:prstGeom>
          <a:noFill/>
          <a:ln/>
        </p:spPr>
        <p:txBody>
          <a:bodyPr wrap="none" lIns="0" tIns="0" rIns="0" bIns="0" rtlCol="0" anchor="t"/>
          <a:lstStyle/>
          <a:p>
            <a:pPr algn="l" indent="0" marL="0">
              <a:lnSpc>
                <a:spcPts val="3100"/>
              </a:lnSpc>
              <a:buNone/>
            </a:pPr>
            <a:r>
              <a:rPr lang="en-US" sz="2200" b="1" dirty="0">
                <a:solidFill>
                  <a:srgbClr val="454240"/>
                </a:solidFill>
                <a:latin typeface="DM Sans Bold" pitchFamily="34" charset="0"/>
                <a:ea typeface="DM Sans Bold" pitchFamily="34" charset="-122"/>
                <a:cs typeface="DM Sans Bold" pitchFamily="34" charset="-120"/>
              </a:rPr>
              <a:t>by 21-533</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62330" y="788075"/>
            <a:ext cx="7592139" cy="1385411"/>
          </a:xfrm>
          <a:prstGeom prst="rect">
            <a:avLst/>
          </a:prstGeom>
          <a:noFill/>
          <a:ln/>
        </p:spPr>
        <p:txBody>
          <a:bodyPr wrap="square" lIns="0" tIns="0" rIns="0" bIns="0" rtlCol="0" anchor="t"/>
          <a:lstStyle/>
          <a:p>
            <a:pPr indent="0" marL="0">
              <a:lnSpc>
                <a:spcPts val="5450"/>
              </a:lnSpc>
              <a:buNone/>
            </a:pPr>
            <a:r>
              <a:rPr lang="en-US" sz="4350" dirty="0">
                <a:solidFill>
                  <a:srgbClr val="5C4E3D"/>
                </a:solidFill>
                <a:latin typeface="Libre Baskerville" pitchFamily="34" charset="0"/>
                <a:ea typeface="Libre Baskerville" pitchFamily="34" charset="-122"/>
                <a:cs typeface="Libre Baskerville" pitchFamily="34" charset="-120"/>
              </a:rPr>
              <a:t>Conclusion and Future Directions</a:t>
            </a:r>
            <a:endParaRPr lang="en-US" sz="4350" dirty="0"/>
          </a:p>
        </p:txBody>
      </p:sp>
      <p:sp>
        <p:nvSpPr>
          <p:cNvPr id="4" name="Shape 1"/>
          <p:cNvSpPr/>
          <p:nvPr/>
        </p:nvSpPr>
        <p:spPr>
          <a:xfrm>
            <a:off x="6262330" y="2506028"/>
            <a:ext cx="3685223" cy="3066217"/>
          </a:xfrm>
          <a:prstGeom prst="roundRect">
            <a:avLst>
              <a:gd name="adj" fmla="val 3037"/>
            </a:avLst>
          </a:prstGeom>
          <a:solidFill>
            <a:srgbClr val="F7EDD4"/>
          </a:solidFill>
          <a:ln w="7620">
            <a:solidFill>
              <a:srgbClr val="DDD3BA"/>
            </a:solidFill>
            <a:prstDash val="solid"/>
          </a:ln>
        </p:spPr>
      </p:sp>
      <p:sp>
        <p:nvSpPr>
          <p:cNvPr id="5" name="Text 2"/>
          <p:cNvSpPr/>
          <p:nvPr/>
        </p:nvSpPr>
        <p:spPr>
          <a:xfrm>
            <a:off x="6491645" y="2735342"/>
            <a:ext cx="2771180" cy="346472"/>
          </a:xfrm>
          <a:prstGeom prst="rect">
            <a:avLst/>
          </a:prstGeom>
          <a:noFill/>
          <a:ln/>
        </p:spPr>
        <p:txBody>
          <a:bodyPr wrap="none" lIns="0" tIns="0" rIns="0" bIns="0" rtlCol="0" anchor="t"/>
          <a:lstStyle/>
          <a:p>
            <a:pPr indent="0" marL="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Key Takeaways</a:t>
            </a:r>
            <a:endParaRPr lang="en-US" sz="2150" dirty="0"/>
          </a:p>
        </p:txBody>
      </p:sp>
      <p:sp>
        <p:nvSpPr>
          <p:cNvPr id="6" name="Text 3"/>
          <p:cNvSpPr/>
          <p:nvPr/>
        </p:nvSpPr>
        <p:spPr>
          <a:xfrm>
            <a:off x="6491645" y="3214807"/>
            <a:ext cx="3226594" cy="2128123"/>
          </a:xfrm>
          <a:prstGeom prst="rect">
            <a:avLst/>
          </a:prstGeom>
          <a:noFill/>
          <a:ln/>
        </p:spPr>
        <p:txBody>
          <a:bodyPr wrap="square" lIns="0" tIns="0" rIns="0" bIns="0" rtlCol="0" anchor="t"/>
          <a:lstStyle/>
          <a:p>
            <a:pPr indent="0" marL="0">
              <a:lnSpc>
                <a:spcPts val="2750"/>
              </a:lnSpc>
              <a:buNone/>
            </a:pPr>
            <a:r>
              <a:rPr lang="en-US" sz="1700" dirty="0">
                <a:solidFill>
                  <a:srgbClr val="454240"/>
                </a:solidFill>
                <a:latin typeface="DM Sans" pitchFamily="34" charset="0"/>
                <a:ea typeface="DM Sans" pitchFamily="34" charset="-122"/>
                <a:cs typeface="DM Sans" pitchFamily="34" charset="-120"/>
              </a:rPr>
              <a:t>The real estate price prediction model developed in this project can provide valuable insights to homebuyers, investors, and developers in the Bangalore market.</a:t>
            </a:r>
            <a:endParaRPr lang="en-US" sz="1700" dirty="0"/>
          </a:p>
        </p:txBody>
      </p:sp>
      <p:sp>
        <p:nvSpPr>
          <p:cNvPr id="7" name="Shape 4"/>
          <p:cNvSpPr/>
          <p:nvPr/>
        </p:nvSpPr>
        <p:spPr>
          <a:xfrm>
            <a:off x="10169247" y="2506028"/>
            <a:ext cx="3685223" cy="3066217"/>
          </a:xfrm>
          <a:prstGeom prst="roundRect">
            <a:avLst>
              <a:gd name="adj" fmla="val 3037"/>
            </a:avLst>
          </a:prstGeom>
          <a:solidFill>
            <a:srgbClr val="F7EDD4"/>
          </a:solidFill>
          <a:ln w="7620">
            <a:solidFill>
              <a:srgbClr val="DDD3BA"/>
            </a:solidFill>
            <a:prstDash val="solid"/>
          </a:ln>
        </p:spPr>
      </p:sp>
      <p:sp>
        <p:nvSpPr>
          <p:cNvPr id="8" name="Text 5"/>
          <p:cNvSpPr/>
          <p:nvPr/>
        </p:nvSpPr>
        <p:spPr>
          <a:xfrm>
            <a:off x="10398562" y="2735342"/>
            <a:ext cx="3140750" cy="346472"/>
          </a:xfrm>
          <a:prstGeom prst="rect">
            <a:avLst/>
          </a:prstGeom>
          <a:noFill/>
          <a:ln/>
        </p:spPr>
        <p:txBody>
          <a:bodyPr wrap="none" lIns="0" tIns="0" rIns="0" bIns="0" rtlCol="0" anchor="t"/>
          <a:lstStyle/>
          <a:p>
            <a:pPr indent="0" marL="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Future Enhancements</a:t>
            </a:r>
            <a:endParaRPr lang="en-US" sz="2150" dirty="0"/>
          </a:p>
        </p:txBody>
      </p:sp>
      <p:sp>
        <p:nvSpPr>
          <p:cNvPr id="9" name="Text 6"/>
          <p:cNvSpPr/>
          <p:nvPr/>
        </p:nvSpPr>
        <p:spPr>
          <a:xfrm>
            <a:off x="10398562" y="3214807"/>
            <a:ext cx="3226594" cy="2128123"/>
          </a:xfrm>
          <a:prstGeom prst="rect">
            <a:avLst/>
          </a:prstGeom>
          <a:noFill/>
          <a:ln/>
        </p:spPr>
        <p:txBody>
          <a:bodyPr wrap="square" lIns="0" tIns="0" rIns="0" bIns="0" rtlCol="0" anchor="t"/>
          <a:lstStyle/>
          <a:p>
            <a:pPr indent="0" marL="0">
              <a:lnSpc>
                <a:spcPts val="2750"/>
              </a:lnSpc>
              <a:buNone/>
            </a:pPr>
            <a:r>
              <a:rPr lang="en-US" sz="1700" dirty="0">
                <a:solidFill>
                  <a:srgbClr val="454240"/>
                </a:solidFill>
                <a:latin typeface="DM Sans" pitchFamily="34" charset="0"/>
                <a:ea typeface="DM Sans" pitchFamily="34" charset="-122"/>
                <a:cs typeface="DM Sans" pitchFamily="34" charset="-120"/>
              </a:rPr>
              <a:t>Explore incorporating additional data sources, such as economic indicators and market sentiment, to further improve the model's accuracy and utility.</a:t>
            </a:r>
            <a:endParaRPr lang="en-US" sz="1700" dirty="0"/>
          </a:p>
        </p:txBody>
      </p:sp>
      <p:sp>
        <p:nvSpPr>
          <p:cNvPr id="10" name="Shape 7"/>
          <p:cNvSpPr/>
          <p:nvPr/>
        </p:nvSpPr>
        <p:spPr>
          <a:xfrm>
            <a:off x="6262330" y="5793938"/>
            <a:ext cx="7592139" cy="1647468"/>
          </a:xfrm>
          <a:prstGeom prst="roundRect">
            <a:avLst>
              <a:gd name="adj" fmla="val 5652"/>
            </a:avLst>
          </a:prstGeom>
          <a:solidFill>
            <a:srgbClr val="F7EDD4"/>
          </a:solidFill>
          <a:ln w="7620">
            <a:solidFill>
              <a:srgbClr val="DDD3BA"/>
            </a:solidFill>
            <a:prstDash val="solid"/>
          </a:ln>
        </p:spPr>
      </p:sp>
      <p:sp>
        <p:nvSpPr>
          <p:cNvPr id="11" name="Text 8"/>
          <p:cNvSpPr/>
          <p:nvPr/>
        </p:nvSpPr>
        <p:spPr>
          <a:xfrm>
            <a:off x="6491645" y="6023253"/>
            <a:ext cx="3934539" cy="346472"/>
          </a:xfrm>
          <a:prstGeom prst="rect">
            <a:avLst/>
          </a:prstGeom>
          <a:noFill/>
          <a:ln/>
        </p:spPr>
        <p:txBody>
          <a:bodyPr wrap="none" lIns="0" tIns="0" rIns="0" bIns="0" rtlCol="0" anchor="t"/>
          <a:lstStyle/>
          <a:p>
            <a:pPr indent="0" marL="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Scalability and Deployment</a:t>
            </a:r>
            <a:endParaRPr lang="en-US" sz="2150" dirty="0"/>
          </a:p>
        </p:txBody>
      </p:sp>
      <p:sp>
        <p:nvSpPr>
          <p:cNvPr id="12" name="Text 9"/>
          <p:cNvSpPr/>
          <p:nvPr/>
        </p:nvSpPr>
        <p:spPr>
          <a:xfrm>
            <a:off x="6491645" y="6502718"/>
            <a:ext cx="7133511" cy="709374"/>
          </a:xfrm>
          <a:prstGeom prst="rect">
            <a:avLst/>
          </a:prstGeom>
          <a:noFill/>
          <a:ln/>
        </p:spPr>
        <p:txBody>
          <a:bodyPr wrap="square" lIns="0" tIns="0" rIns="0" bIns="0" rtlCol="0" anchor="t"/>
          <a:lstStyle/>
          <a:p>
            <a:pPr indent="0" marL="0">
              <a:lnSpc>
                <a:spcPts val="2750"/>
              </a:lnSpc>
              <a:buNone/>
            </a:pPr>
            <a:r>
              <a:rPr lang="en-US" sz="1700" dirty="0">
                <a:solidFill>
                  <a:srgbClr val="454240"/>
                </a:solidFill>
                <a:latin typeface="DM Sans" pitchFamily="34" charset="0"/>
                <a:ea typeface="DM Sans" pitchFamily="34" charset="-122"/>
                <a:cs typeface="DM Sans" pitchFamily="34" charset="-120"/>
              </a:rPr>
              <a:t>Investigate ways to scale the model and deploy it as a user-friendly application to enhance its real-world applicability.</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550682"/>
            <a:ext cx="7425690" cy="708779"/>
          </a:xfrm>
          <a:prstGeom prst="rect">
            <a:avLst/>
          </a:prstGeom>
          <a:noFill/>
          <a:ln/>
        </p:spPr>
        <p:txBody>
          <a:bodyPr wrap="none" lIns="0" tIns="0" rIns="0" bIns="0" rtlCol="0" anchor="t"/>
          <a:lstStyle/>
          <a:p>
            <a:pPr indent="0" marL="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PROBLEM STATEMENT</a:t>
            </a:r>
            <a:endParaRPr lang="en-US" sz="4450" dirty="0"/>
          </a:p>
        </p:txBody>
      </p:sp>
      <p:sp>
        <p:nvSpPr>
          <p:cNvPr id="4" name="Shape 1"/>
          <p:cNvSpPr/>
          <p:nvPr/>
        </p:nvSpPr>
        <p:spPr>
          <a:xfrm>
            <a:off x="793790" y="4854773"/>
            <a:ext cx="510302" cy="510302"/>
          </a:xfrm>
          <a:prstGeom prst="roundRect">
            <a:avLst>
              <a:gd name="adj" fmla="val 18669"/>
            </a:avLst>
          </a:prstGeom>
          <a:solidFill>
            <a:srgbClr val="F7EDD4"/>
          </a:solidFill>
          <a:ln w="7620">
            <a:solidFill>
              <a:srgbClr val="DDD3BA"/>
            </a:solidFill>
            <a:prstDash val="solid"/>
          </a:ln>
        </p:spPr>
      </p:sp>
      <p:sp>
        <p:nvSpPr>
          <p:cNvPr id="5" name="Text 2"/>
          <p:cNvSpPr/>
          <p:nvPr/>
        </p:nvSpPr>
        <p:spPr>
          <a:xfrm>
            <a:off x="972979" y="4939784"/>
            <a:ext cx="151805" cy="340281"/>
          </a:xfrm>
          <a:prstGeom prst="rect">
            <a:avLst/>
          </a:prstGeom>
          <a:noFill/>
          <a:ln/>
        </p:spPr>
        <p:txBody>
          <a:bodyPr wrap="none" lIns="0" tIns="0" rIns="0" bIns="0" rtlCol="0" anchor="t"/>
          <a:lstStyle/>
          <a:p>
            <a:pPr algn="ctr" indent="0" marL="0">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1</a:t>
            </a:r>
            <a:endParaRPr lang="en-US" sz="2650" dirty="0"/>
          </a:p>
        </p:txBody>
      </p:sp>
      <p:sp>
        <p:nvSpPr>
          <p:cNvPr id="6" name="Text 3"/>
          <p:cNvSpPr/>
          <p:nvPr/>
        </p:nvSpPr>
        <p:spPr>
          <a:xfrm>
            <a:off x="1530906" y="4854773"/>
            <a:ext cx="3459242" cy="708660"/>
          </a:xfrm>
          <a:prstGeom prst="rect">
            <a:avLst/>
          </a:prstGeom>
          <a:noFill/>
          <a:ln/>
        </p:spPr>
        <p:txBody>
          <a:bodyPr wrap="square" lIns="0" tIns="0" rIns="0" bIns="0" rtlCol="0" anchor="t"/>
          <a:lstStyle/>
          <a:p>
            <a:pPr indent="0" marL="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Accurate Price Estimation</a:t>
            </a:r>
            <a:endParaRPr lang="en-US" sz="2200" dirty="0"/>
          </a:p>
        </p:txBody>
      </p:sp>
      <p:sp>
        <p:nvSpPr>
          <p:cNvPr id="7" name="Text 4"/>
          <p:cNvSpPr/>
          <p:nvPr/>
        </p:nvSpPr>
        <p:spPr>
          <a:xfrm>
            <a:off x="1530906" y="5699522"/>
            <a:ext cx="3459242" cy="1814513"/>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Developing a model that can accurately predict real estate prices in Bangalore, taking into account various influencing factors.</a:t>
            </a:r>
            <a:endParaRPr lang="en-US" sz="1750" dirty="0"/>
          </a:p>
        </p:txBody>
      </p:sp>
      <p:sp>
        <p:nvSpPr>
          <p:cNvPr id="8" name="Shape 5"/>
          <p:cNvSpPr/>
          <p:nvPr/>
        </p:nvSpPr>
        <p:spPr>
          <a:xfrm>
            <a:off x="5216962" y="4854773"/>
            <a:ext cx="510302" cy="510302"/>
          </a:xfrm>
          <a:prstGeom prst="roundRect">
            <a:avLst>
              <a:gd name="adj" fmla="val 18669"/>
            </a:avLst>
          </a:prstGeom>
          <a:solidFill>
            <a:srgbClr val="F7EDD4"/>
          </a:solidFill>
          <a:ln w="7620">
            <a:solidFill>
              <a:srgbClr val="DDD3BA"/>
            </a:solidFill>
            <a:prstDash val="solid"/>
          </a:ln>
        </p:spPr>
      </p:sp>
      <p:sp>
        <p:nvSpPr>
          <p:cNvPr id="9" name="Text 6"/>
          <p:cNvSpPr/>
          <p:nvPr/>
        </p:nvSpPr>
        <p:spPr>
          <a:xfrm>
            <a:off x="5367337" y="4939784"/>
            <a:ext cx="209550" cy="340281"/>
          </a:xfrm>
          <a:prstGeom prst="rect">
            <a:avLst/>
          </a:prstGeom>
          <a:noFill/>
          <a:ln/>
        </p:spPr>
        <p:txBody>
          <a:bodyPr wrap="none" lIns="0" tIns="0" rIns="0" bIns="0" rtlCol="0" anchor="t"/>
          <a:lstStyle/>
          <a:p>
            <a:pPr algn="ctr" indent="0" marL="0">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2</a:t>
            </a:r>
            <a:endParaRPr lang="en-US" sz="2650" dirty="0"/>
          </a:p>
        </p:txBody>
      </p:sp>
      <p:sp>
        <p:nvSpPr>
          <p:cNvPr id="10" name="Text 7"/>
          <p:cNvSpPr/>
          <p:nvPr/>
        </p:nvSpPr>
        <p:spPr>
          <a:xfrm>
            <a:off x="5954078" y="4854773"/>
            <a:ext cx="3459242" cy="708660"/>
          </a:xfrm>
          <a:prstGeom prst="rect">
            <a:avLst/>
          </a:prstGeom>
          <a:noFill/>
          <a:ln/>
        </p:spPr>
        <p:txBody>
          <a:bodyPr wrap="square" lIns="0" tIns="0" rIns="0" bIns="0" rtlCol="0" anchor="t"/>
          <a:lstStyle/>
          <a:p>
            <a:pPr indent="0" marL="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Insights for Stakeholders</a:t>
            </a:r>
            <a:endParaRPr lang="en-US" sz="2200" dirty="0"/>
          </a:p>
        </p:txBody>
      </p:sp>
      <p:sp>
        <p:nvSpPr>
          <p:cNvPr id="11" name="Text 8"/>
          <p:cNvSpPr/>
          <p:nvPr/>
        </p:nvSpPr>
        <p:spPr>
          <a:xfrm>
            <a:off x="5954078" y="5699522"/>
            <a:ext cx="3459242" cy="1451610"/>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Providing valuable insights to homebuyers, investors, and developers to support their decision-making process.</a:t>
            </a:r>
            <a:endParaRPr lang="en-US" sz="1750" dirty="0"/>
          </a:p>
        </p:txBody>
      </p:sp>
      <p:sp>
        <p:nvSpPr>
          <p:cNvPr id="12" name="Shape 9"/>
          <p:cNvSpPr/>
          <p:nvPr/>
        </p:nvSpPr>
        <p:spPr>
          <a:xfrm>
            <a:off x="9640133" y="4854773"/>
            <a:ext cx="510302" cy="510302"/>
          </a:xfrm>
          <a:prstGeom prst="roundRect">
            <a:avLst>
              <a:gd name="adj" fmla="val 18669"/>
            </a:avLst>
          </a:prstGeom>
          <a:solidFill>
            <a:srgbClr val="F7EDD4"/>
          </a:solidFill>
          <a:ln w="7620">
            <a:solidFill>
              <a:srgbClr val="DDD3BA"/>
            </a:solidFill>
            <a:prstDash val="solid"/>
          </a:ln>
        </p:spPr>
      </p:sp>
      <p:sp>
        <p:nvSpPr>
          <p:cNvPr id="13" name="Text 10"/>
          <p:cNvSpPr/>
          <p:nvPr/>
        </p:nvSpPr>
        <p:spPr>
          <a:xfrm>
            <a:off x="9790509" y="4939784"/>
            <a:ext cx="209550" cy="340281"/>
          </a:xfrm>
          <a:prstGeom prst="rect">
            <a:avLst/>
          </a:prstGeom>
          <a:noFill/>
          <a:ln/>
        </p:spPr>
        <p:txBody>
          <a:bodyPr wrap="none" lIns="0" tIns="0" rIns="0" bIns="0" rtlCol="0" anchor="t"/>
          <a:lstStyle/>
          <a:p>
            <a:pPr algn="ctr" indent="0" marL="0">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3</a:t>
            </a:r>
            <a:endParaRPr lang="en-US" sz="2650" dirty="0"/>
          </a:p>
        </p:txBody>
      </p:sp>
      <p:sp>
        <p:nvSpPr>
          <p:cNvPr id="14" name="Text 11"/>
          <p:cNvSpPr/>
          <p:nvPr/>
        </p:nvSpPr>
        <p:spPr>
          <a:xfrm>
            <a:off x="10377249" y="4854773"/>
            <a:ext cx="3386018" cy="354330"/>
          </a:xfrm>
          <a:prstGeom prst="rect">
            <a:avLst/>
          </a:prstGeom>
          <a:noFill/>
          <a:ln/>
        </p:spPr>
        <p:txBody>
          <a:bodyPr wrap="none" lIns="0" tIns="0" rIns="0" bIns="0" rtlCol="0" anchor="t"/>
          <a:lstStyle/>
          <a:p>
            <a:pPr indent="0" marL="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Market Trends Analysis</a:t>
            </a:r>
            <a:endParaRPr lang="en-US" sz="2200" dirty="0"/>
          </a:p>
        </p:txBody>
      </p:sp>
      <p:sp>
        <p:nvSpPr>
          <p:cNvPr id="15" name="Text 12"/>
          <p:cNvSpPr/>
          <p:nvPr/>
        </p:nvSpPr>
        <p:spPr>
          <a:xfrm>
            <a:off x="10377249" y="5345192"/>
            <a:ext cx="3459242" cy="1814513"/>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Identifying key trends and patterns in the Bangalore real estate market to inform future planning and investment strategies.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56020" y="606504"/>
            <a:ext cx="5497592" cy="687110"/>
          </a:xfrm>
          <a:prstGeom prst="rect">
            <a:avLst/>
          </a:prstGeom>
          <a:noFill/>
          <a:ln/>
        </p:spPr>
        <p:txBody>
          <a:bodyPr wrap="none" lIns="0" tIns="0" rIns="0" bIns="0" rtlCol="0" anchor="t"/>
          <a:lstStyle/>
          <a:p>
            <a:pPr indent="0" marL="0">
              <a:lnSpc>
                <a:spcPts val="5400"/>
              </a:lnSpc>
              <a:buNone/>
            </a:pPr>
            <a:r>
              <a:rPr lang="en-US" sz="4300" dirty="0">
                <a:solidFill>
                  <a:srgbClr val="5C4E3D"/>
                </a:solidFill>
                <a:latin typeface="Libre Baskerville" pitchFamily="34" charset="0"/>
                <a:ea typeface="Libre Baskerville" pitchFamily="34" charset="-122"/>
                <a:cs typeface="Libre Baskerville" pitchFamily="34" charset="-120"/>
              </a:rPr>
              <a:t>METHODOLOGY</a:t>
            </a:r>
            <a:endParaRPr lang="en-US" sz="4300" dirty="0"/>
          </a:p>
        </p:txBody>
      </p:sp>
      <p:sp>
        <p:nvSpPr>
          <p:cNvPr id="4" name="Shape 1"/>
          <p:cNvSpPr/>
          <p:nvPr/>
        </p:nvSpPr>
        <p:spPr>
          <a:xfrm>
            <a:off x="6570583" y="1623417"/>
            <a:ext cx="30480" cy="5999559"/>
          </a:xfrm>
          <a:prstGeom prst="roundRect">
            <a:avLst>
              <a:gd name="adj" fmla="val 303018"/>
            </a:avLst>
          </a:prstGeom>
          <a:solidFill>
            <a:srgbClr val="DDD3BA"/>
          </a:solidFill>
          <a:ln/>
        </p:spPr>
      </p:sp>
      <p:sp>
        <p:nvSpPr>
          <p:cNvPr id="5" name="Shape 2"/>
          <p:cNvSpPr/>
          <p:nvPr/>
        </p:nvSpPr>
        <p:spPr>
          <a:xfrm>
            <a:off x="6802695" y="2102763"/>
            <a:ext cx="769620" cy="30480"/>
          </a:xfrm>
          <a:prstGeom prst="roundRect">
            <a:avLst>
              <a:gd name="adj" fmla="val 303018"/>
            </a:avLst>
          </a:prstGeom>
          <a:solidFill>
            <a:srgbClr val="DDD3BA"/>
          </a:solidFill>
          <a:ln/>
        </p:spPr>
      </p:sp>
      <p:sp>
        <p:nvSpPr>
          <p:cNvPr id="6" name="Shape 3"/>
          <p:cNvSpPr/>
          <p:nvPr/>
        </p:nvSpPr>
        <p:spPr>
          <a:xfrm>
            <a:off x="6338471" y="1870710"/>
            <a:ext cx="494705" cy="494705"/>
          </a:xfrm>
          <a:prstGeom prst="roundRect">
            <a:avLst>
              <a:gd name="adj" fmla="val 18670"/>
            </a:avLst>
          </a:prstGeom>
          <a:solidFill>
            <a:srgbClr val="F7EDD4"/>
          </a:solidFill>
          <a:ln w="7620">
            <a:solidFill>
              <a:srgbClr val="DDD3BA"/>
            </a:solidFill>
            <a:prstDash val="solid"/>
          </a:ln>
        </p:spPr>
      </p:sp>
      <p:sp>
        <p:nvSpPr>
          <p:cNvPr id="7" name="Text 4"/>
          <p:cNvSpPr/>
          <p:nvPr/>
        </p:nvSpPr>
        <p:spPr>
          <a:xfrm>
            <a:off x="6512302" y="1953101"/>
            <a:ext cx="147042" cy="329803"/>
          </a:xfrm>
          <a:prstGeom prst="rect">
            <a:avLst/>
          </a:prstGeom>
          <a:noFill/>
          <a:ln/>
        </p:spPr>
        <p:txBody>
          <a:bodyPr wrap="none" lIns="0" tIns="0" rIns="0" bIns="0" rtlCol="0" anchor="t"/>
          <a:lstStyle/>
          <a:p>
            <a:pPr algn="ctr" indent="0" marL="0">
              <a:lnSpc>
                <a:spcPts val="2550"/>
              </a:lnSpc>
              <a:buNone/>
            </a:pPr>
            <a:r>
              <a:rPr lang="en-US" sz="2550" dirty="0">
                <a:solidFill>
                  <a:srgbClr val="454240"/>
                </a:solidFill>
                <a:latin typeface="Libre Baskerville" pitchFamily="34" charset="0"/>
                <a:ea typeface="Libre Baskerville" pitchFamily="34" charset="-122"/>
                <a:cs typeface="Libre Baskerville" pitchFamily="34" charset="-120"/>
              </a:rPr>
              <a:t>1</a:t>
            </a:r>
            <a:endParaRPr lang="en-US" sz="2550" dirty="0"/>
          </a:p>
        </p:txBody>
      </p:sp>
      <p:sp>
        <p:nvSpPr>
          <p:cNvPr id="8" name="Text 5"/>
          <p:cNvSpPr/>
          <p:nvPr/>
        </p:nvSpPr>
        <p:spPr>
          <a:xfrm>
            <a:off x="7795260" y="1843207"/>
            <a:ext cx="2748796" cy="343614"/>
          </a:xfrm>
          <a:prstGeom prst="rect">
            <a:avLst/>
          </a:prstGeom>
          <a:noFill/>
          <a:ln/>
        </p:spPr>
        <p:txBody>
          <a:bodyPr wrap="none" lIns="0" tIns="0" rIns="0" bIns="0" rtlCol="0" anchor="t"/>
          <a:lstStyle/>
          <a:p>
            <a:pPr algn="l" indent="0" marL="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Data Collection</a:t>
            </a:r>
            <a:endParaRPr lang="en-US" sz="2150" dirty="0"/>
          </a:p>
        </p:txBody>
      </p:sp>
      <p:sp>
        <p:nvSpPr>
          <p:cNvPr id="9" name="Text 6"/>
          <p:cNvSpPr/>
          <p:nvPr/>
        </p:nvSpPr>
        <p:spPr>
          <a:xfrm>
            <a:off x="7795260" y="2318742"/>
            <a:ext cx="6065520" cy="1055489"/>
          </a:xfrm>
          <a:prstGeom prst="rect">
            <a:avLst/>
          </a:prstGeom>
          <a:noFill/>
          <a:ln/>
        </p:spPr>
        <p:txBody>
          <a:bodyPr wrap="square" lIns="0" tIns="0" rIns="0" bIns="0" rtlCol="0" anchor="t"/>
          <a:lstStyle/>
          <a:p>
            <a:pPr algn="l" indent="0" marL="0">
              <a:lnSpc>
                <a:spcPts val="2750"/>
              </a:lnSpc>
              <a:buNone/>
            </a:pPr>
            <a:r>
              <a:rPr lang="en-US" sz="1700" dirty="0">
                <a:solidFill>
                  <a:srgbClr val="454240"/>
                </a:solidFill>
                <a:latin typeface="DM Sans" pitchFamily="34" charset="0"/>
                <a:ea typeface="DM Sans" pitchFamily="34" charset="-122"/>
                <a:cs typeface="DM Sans" pitchFamily="34" charset="-120"/>
              </a:rPr>
              <a:t>Gather comprehensive real estate data from various sources, including property listings, market reports, and economic indicators.</a:t>
            </a:r>
            <a:endParaRPr lang="en-US" sz="1700" dirty="0"/>
          </a:p>
        </p:txBody>
      </p:sp>
      <p:sp>
        <p:nvSpPr>
          <p:cNvPr id="10" name="Shape 7"/>
          <p:cNvSpPr/>
          <p:nvPr/>
        </p:nvSpPr>
        <p:spPr>
          <a:xfrm>
            <a:off x="6802695" y="4293156"/>
            <a:ext cx="769620" cy="30480"/>
          </a:xfrm>
          <a:prstGeom prst="roundRect">
            <a:avLst>
              <a:gd name="adj" fmla="val 303018"/>
            </a:avLst>
          </a:prstGeom>
          <a:solidFill>
            <a:srgbClr val="DDD3BA"/>
          </a:solidFill>
          <a:ln/>
        </p:spPr>
      </p:sp>
      <p:sp>
        <p:nvSpPr>
          <p:cNvPr id="11" name="Shape 8"/>
          <p:cNvSpPr/>
          <p:nvPr/>
        </p:nvSpPr>
        <p:spPr>
          <a:xfrm>
            <a:off x="6338471" y="4061103"/>
            <a:ext cx="494705" cy="494705"/>
          </a:xfrm>
          <a:prstGeom prst="roundRect">
            <a:avLst>
              <a:gd name="adj" fmla="val 18670"/>
            </a:avLst>
          </a:prstGeom>
          <a:solidFill>
            <a:srgbClr val="F7EDD4"/>
          </a:solidFill>
          <a:ln w="7620">
            <a:solidFill>
              <a:srgbClr val="DDD3BA"/>
            </a:solidFill>
            <a:prstDash val="solid"/>
          </a:ln>
        </p:spPr>
      </p:sp>
      <p:sp>
        <p:nvSpPr>
          <p:cNvPr id="12" name="Text 9"/>
          <p:cNvSpPr/>
          <p:nvPr/>
        </p:nvSpPr>
        <p:spPr>
          <a:xfrm>
            <a:off x="6484203" y="4143494"/>
            <a:ext cx="203121" cy="329803"/>
          </a:xfrm>
          <a:prstGeom prst="rect">
            <a:avLst/>
          </a:prstGeom>
          <a:noFill/>
          <a:ln/>
        </p:spPr>
        <p:txBody>
          <a:bodyPr wrap="none" lIns="0" tIns="0" rIns="0" bIns="0" rtlCol="0" anchor="t"/>
          <a:lstStyle/>
          <a:p>
            <a:pPr algn="ctr" indent="0" marL="0">
              <a:lnSpc>
                <a:spcPts val="2550"/>
              </a:lnSpc>
              <a:buNone/>
            </a:pPr>
            <a:r>
              <a:rPr lang="en-US" sz="2550" dirty="0">
                <a:solidFill>
                  <a:srgbClr val="454240"/>
                </a:solidFill>
                <a:latin typeface="Libre Baskerville" pitchFamily="34" charset="0"/>
                <a:ea typeface="Libre Baskerville" pitchFamily="34" charset="-122"/>
                <a:cs typeface="Libre Baskerville" pitchFamily="34" charset="-120"/>
              </a:rPr>
              <a:t>2</a:t>
            </a:r>
            <a:endParaRPr lang="en-US" sz="2550" dirty="0"/>
          </a:p>
        </p:txBody>
      </p:sp>
      <p:sp>
        <p:nvSpPr>
          <p:cNvPr id="13" name="Text 10"/>
          <p:cNvSpPr/>
          <p:nvPr/>
        </p:nvSpPr>
        <p:spPr>
          <a:xfrm>
            <a:off x="7795260" y="4033599"/>
            <a:ext cx="2748796" cy="343614"/>
          </a:xfrm>
          <a:prstGeom prst="rect">
            <a:avLst/>
          </a:prstGeom>
          <a:noFill/>
          <a:ln/>
        </p:spPr>
        <p:txBody>
          <a:bodyPr wrap="none" lIns="0" tIns="0" rIns="0" bIns="0" rtlCol="0" anchor="t"/>
          <a:lstStyle/>
          <a:p>
            <a:pPr algn="l" indent="0" marL="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Preprocessing</a:t>
            </a:r>
            <a:endParaRPr lang="en-US" sz="2150" dirty="0"/>
          </a:p>
        </p:txBody>
      </p:sp>
      <p:sp>
        <p:nvSpPr>
          <p:cNvPr id="14" name="Text 11"/>
          <p:cNvSpPr/>
          <p:nvPr/>
        </p:nvSpPr>
        <p:spPr>
          <a:xfrm>
            <a:off x="7795260" y="4509135"/>
            <a:ext cx="6065520" cy="703659"/>
          </a:xfrm>
          <a:prstGeom prst="rect">
            <a:avLst/>
          </a:prstGeom>
          <a:noFill/>
          <a:ln/>
        </p:spPr>
        <p:txBody>
          <a:bodyPr wrap="square" lIns="0" tIns="0" rIns="0" bIns="0" rtlCol="0" anchor="t"/>
          <a:lstStyle/>
          <a:p>
            <a:pPr algn="l" indent="0" marL="0">
              <a:lnSpc>
                <a:spcPts val="2750"/>
              </a:lnSpc>
              <a:buNone/>
            </a:pPr>
            <a:r>
              <a:rPr lang="en-US" sz="1700" dirty="0">
                <a:solidFill>
                  <a:srgbClr val="454240"/>
                </a:solidFill>
                <a:latin typeface="DM Sans" pitchFamily="34" charset="0"/>
                <a:ea typeface="DM Sans" pitchFamily="34" charset="-122"/>
                <a:cs typeface="DM Sans" pitchFamily="34" charset="-120"/>
              </a:rPr>
              <a:t>Clean, standardize, and transform the data to prepare it for modeling, addressing missing values and outliers.</a:t>
            </a:r>
            <a:endParaRPr lang="en-US" sz="1700" dirty="0"/>
          </a:p>
        </p:txBody>
      </p:sp>
      <p:sp>
        <p:nvSpPr>
          <p:cNvPr id="15" name="Shape 12"/>
          <p:cNvSpPr/>
          <p:nvPr/>
        </p:nvSpPr>
        <p:spPr>
          <a:xfrm>
            <a:off x="6802695" y="6131719"/>
            <a:ext cx="769620" cy="30480"/>
          </a:xfrm>
          <a:prstGeom prst="roundRect">
            <a:avLst>
              <a:gd name="adj" fmla="val 303018"/>
            </a:avLst>
          </a:prstGeom>
          <a:solidFill>
            <a:srgbClr val="DDD3BA"/>
          </a:solidFill>
          <a:ln/>
        </p:spPr>
      </p:sp>
      <p:sp>
        <p:nvSpPr>
          <p:cNvPr id="16" name="Shape 13"/>
          <p:cNvSpPr/>
          <p:nvPr/>
        </p:nvSpPr>
        <p:spPr>
          <a:xfrm>
            <a:off x="6338471" y="5899666"/>
            <a:ext cx="494705" cy="494705"/>
          </a:xfrm>
          <a:prstGeom prst="roundRect">
            <a:avLst>
              <a:gd name="adj" fmla="val 18670"/>
            </a:avLst>
          </a:prstGeom>
          <a:solidFill>
            <a:srgbClr val="F7EDD4"/>
          </a:solidFill>
          <a:ln w="7620">
            <a:solidFill>
              <a:srgbClr val="DDD3BA"/>
            </a:solidFill>
            <a:prstDash val="solid"/>
          </a:ln>
        </p:spPr>
      </p:sp>
      <p:sp>
        <p:nvSpPr>
          <p:cNvPr id="17" name="Text 14"/>
          <p:cNvSpPr/>
          <p:nvPr/>
        </p:nvSpPr>
        <p:spPr>
          <a:xfrm>
            <a:off x="6484203" y="5982057"/>
            <a:ext cx="203121" cy="329803"/>
          </a:xfrm>
          <a:prstGeom prst="rect">
            <a:avLst/>
          </a:prstGeom>
          <a:noFill/>
          <a:ln/>
        </p:spPr>
        <p:txBody>
          <a:bodyPr wrap="none" lIns="0" tIns="0" rIns="0" bIns="0" rtlCol="0" anchor="t"/>
          <a:lstStyle/>
          <a:p>
            <a:pPr algn="ctr" indent="0" marL="0">
              <a:lnSpc>
                <a:spcPts val="2550"/>
              </a:lnSpc>
              <a:buNone/>
            </a:pPr>
            <a:r>
              <a:rPr lang="en-US" sz="2550" dirty="0">
                <a:solidFill>
                  <a:srgbClr val="454240"/>
                </a:solidFill>
                <a:latin typeface="Libre Baskerville" pitchFamily="34" charset="0"/>
                <a:ea typeface="Libre Baskerville" pitchFamily="34" charset="-122"/>
                <a:cs typeface="Libre Baskerville" pitchFamily="34" charset="-120"/>
              </a:rPr>
              <a:t>3</a:t>
            </a:r>
            <a:endParaRPr lang="en-US" sz="2550" dirty="0"/>
          </a:p>
        </p:txBody>
      </p:sp>
      <p:sp>
        <p:nvSpPr>
          <p:cNvPr id="18" name="Text 15"/>
          <p:cNvSpPr/>
          <p:nvPr/>
        </p:nvSpPr>
        <p:spPr>
          <a:xfrm>
            <a:off x="7795260" y="5872163"/>
            <a:ext cx="2865120" cy="343614"/>
          </a:xfrm>
          <a:prstGeom prst="rect">
            <a:avLst/>
          </a:prstGeom>
          <a:noFill/>
          <a:ln/>
        </p:spPr>
        <p:txBody>
          <a:bodyPr wrap="none" lIns="0" tIns="0" rIns="0" bIns="0" rtlCol="0" anchor="t"/>
          <a:lstStyle/>
          <a:p>
            <a:pPr algn="l" indent="0" marL="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Feature Engineering</a:t>
            </a:r>
            <a:endParaRPr lang="en-US" sz="2150" dirty="0"/>
          </a:p>
        </p:txBody>
      </p:sp>
      <p:sp>
        <p:nvSpPr>
          <p:cNvPr id="19" name="Text 16"/>
          <p:cNvSpPr/>
          <p:nvPr/>
        </p:nvSpPr>
        <p:spPr>
          <a:xfrm>
            <a:off x="7795260" y="6347698"/>
            <a:ext cx="6065520" cy="1055489"/>
          </a:xfrm>
          <a:prstGeom prst="rect">
            <a:avLst/>
          </a:prstGeom>
          <a:noFill/>
          <a:ln/>
        </p:spPr>
        <p:txBody>
          <a:bodyPr wrap="square" lIns="0" tIns="0" rIns="0" bIns="0" rtlCol="0" anchor="t"/>
          <a:lstStyle/>
          <a:p>
            <a:pPr algn="l" indent="0" marL="0">
              <a:lnSpc>
                <a:spcPts val="2750"/>
              </a:lnSpc>
              <a:buNone/>
            </a:pPr>
            <a:r>
              <a:rPr lang="en-US" sz="1700" dirty="0">
                <a:solidFill>
                  <a:srgbClr val="454240"/>
                </a:solidFill>
                <a:latin typeface="DM Sans" pitchFamily="34" charset="0"/>
                <a:ea typeface="DM Sans" pitchFamily="34" charset="-122"/>
                <a:cs typeface="DM Sans" pitchFamily="34" charset="-120"/>
              </a:rPr>
              <a:t>Identify and extract relevant features from the data that can influence real estate prices, such as location, size, amenities, and market conditions.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77058"/>
            <a:ext cx="6141006" cy="708779"/>
          </a:xfrm>
          <a:prstGeom prst="rect">
            <a:avLst/>
          </a:prstGeom>
          <a:noFill/>
          <a:ln/>
        </p:spPr>
        <p:txBody>
          <a:bodyPr wrap="none" lIns="0" tIns="0" rIns="0" bIns="0" rtlCol="0" anchor="t"/>
          <a:lstStyle/>
          <a:p>
            <a:pPr indent="0" marL="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IMPLEMENTATION</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Model Selection</a:t>
            </a:r>
            <a:endParaRPr lang="en-US" sz="2200" dirty="0"/>
          </a:p>
        </p:txBody>
      </p:sp>
      <p:sp>
        <p:nvSpPr>
          <p:cNvPr id="4" name="Text 2"/>
          <p:cNvSpPr/>
          <p:nvPr/>
        </p:nvSpPr>
        <p:spPr>
          <a:xfrm>
            <a:off x="793790" y="4033957"/>
            <a:ext cx="3978116" cy="1814513"/>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Evaluate various regression algorithms, such as Linear Regression, Random Forest, and K-Nearest Neighbors, to determine the most suitable model for the task.</a:t>
            </a:r>
            <a:endParaRPr lang="en-US" sz="1750" dirty="0"/>
          </a:p>
        </p:txBody>
      </p:sp>
      <p:sp>
        <p:nvSpPr>
          <p:cNvPr id="5" name="Text 3"/>
          <p:cNvSpPr/>
          <p:nvPr/>
        </p:nvSpPr>
        <p:spPr>
          <a:xfrm>
            <a:off x="5332928" y="345281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Model Training</a:t>
            </a:r>
            <a:endParaRPr lang="en-US" sz="2200" dirty="0"/>
          </a:p>
        </p:txBody>
      </p:sp>
      <p:sp>
        <p:nvSpPr>
          <p:cNvPr id="6" name="Text 4"/>
          <p:cNvSpPr/>
          <p:nvPr/>
        </p:nvSpPr>
        <p:spPr>
          <a:xfrm>
            <a:off x="5332928" y="4033957"/>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Split the data into training and testing sets, and train the selected model using the training data, optimizing hyperparameters as needed.</a:t>
            </a:r>
            <a:endParaRPr lang="en-US" sz="1750" dirty="0"/>
          </a:p>
        </p:txBody>
      </p:sp>
      <p:sp>
        <p:nvSpPr>
          <p:cNvPr id="7" name="Text 5"/>
          <p:cNvSpPr/>
          <p:nvPr/>
        </p:nvSpPr>
        <p:spPr>
          <a:xfrm>
            <a:off x="9872067" y="345281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Model Evaluation</a:t>
            </a:r>
            <a:endParaRPr lang="en-US" sz="2200" dirty="0"/>
          </a:p>
        </p:txBody>
      </p:sp>
      <p:sp>
        <p:nvSpPr>
          <p:cNvPr id="8" name="Text 6"/>
          <p:cNvSpPr/>
          <p:nvPr/>
        </p:nvSpPr>
        <p:spPr>
          <a:xfrm>
            <a:off x="9872067" y="4033957"/>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Assess the model's performance on the testing data, using metrics like R-squared, Mean Squared Error, and Root Mean Squared Error.</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90086"/>
          </a:xfrm>
          <a:prstGeom prst="rect">
            <a:avLst/>
          </a:prstGeom>
        </p:spPr>
      </p:pic>
      <p:sp>
        <p:nvSpPr>
          <p:cNvPr id="3" name="Text 0"/>
          <p:cNvSpPr/>
          <p:nvPr/>
        </p:nvSpPr>
        <p:spPr>
          <a:xfrm>
            <a:off x="725210" y="3286720"/>
            <a:ext cx="9653588" cy="647462"/>
          </a:xfrm>
          <a:prstGeom prst="rect">
            <a:avLst/>
          </a:prstGeom>
          <a:noFill/>
          <a:ln/>
        </p:spPr>
        <p:txBody>
          <a:bodyPr wrap="none" lIns="0" tIns="0" rIns="0" bIns="0" rtlCol="0" anchor="t"/>
          <a:lstStyle/>
          <a:p>
            <a:pPr indent="0" marL="0">
              <a:lnSpc>
                <a:spcPts val="5050"/>
              </a:lnSpc>
              <a:buNone/>
            </a:pPr>
            <a:r>
              <a:rPr lang="en-US" sz="4050" dirty="0">
                <a:solidFill>
                  <a:srgbClr val="5C4E3D"/>
                </a:solidFill>
                <a:latin typeface="Libre Baskerville" pitchFamily="34" charset="0"/>
                <a:ea typeface="Libre Baskerville" pitchFamily="34" charset="-122"/>
                <a:cs typeface="Libre Baskerville" pitchFamily="34" charset="-120"/>
              </a:rPr>
              <a:t>Dataset Description and Exploration</a:t>
            </a:r>
            <a:endParaRPr lang="en-US" sz="4050" dirty="0"/>
          </a:p>
        </p:txBody>
      </p:sp>
      <p:sp>
        <p:nvSpPr>
          <p:cNvPr id="4" name="Shape 1"/>
          <p:cNvSpPr/>
          <p:nvPr/>
        </p:nvSpPr>
        <p:spPr>
          <a:xfrm>
            <a:off x="725210" y="4244935"/>
            <a:ext cx="6486406" cy="1540431"/>
          </a:xfrm>
          <a:prstGeom prst="roundRect">
            <a:avLst>
              <a:gd name="adj" fmla="val 5650"/>
            </a:avLst>
          </a:prstGeom>
          <a:solidFill>
            <a:srgbClr val="F7EDD4"/>
          </a:solidFill>
          <a:ln w="7620">
            <a:solidFill>
              <a:srgbClr val="DDD3BA"/>
            </a:solidFill>
            <a:prstDash val="solid"/>
          </a:ln>
        </p:spPr>
      </p:sp>
      <p:sp>
        <p:nvSpPr>
          <p:cNvPr id="5" name="Text 2"/>
          <p:cNvSpPr/>
          <p:nvPr/>
        </p:nvSpPr>
        <p:spPr>
          <a:xfrm>
            <a:off x="939998" y="4459724"/>
            <a:ext cx="2590086" cy="323612"/>
          </a:xfrm>
          <a:prstGeom prst="rect">
            <a:avLst/>
          </a:prstGeom>
          <a:noFill/>
          <a:ln/>
        </p:spPr>
        <p:txBody>
          <a:bodyPr wrap="none" lIns="0" tIns="0" rIns="0" bIns="0" rtlCol="0" anchor="t"/>
          <a:lstStyle/>
          <a:p>
            <a:pPr indent="0" marL="0">
              <a:lnSpc>
                <a:spcPts val="2500"/>
              </a:lnSpc>
              <a:buNone/>
            </a:pPr>
            <a:r>
              <a:rPr lang="en-US" sz="2000" dirty="0">
                <a:solidFill>
                  <a:srgbClr val="454240"/>
                </a:solidFill>
                <a:latin typeface="Libre Baskerville" pitchFamily="34" charset="0"/>
                <a:ea typeface="Libre Baskerville" pitchFamily="34" charset="-122"/>
                <a:cs typeface="Libre Baskerville" pitchFamily="34" charset="-120"/>
              </a:rPr>
              <a:t>Data Sources</a:t>
            </a:r>
            <a:endParaRPr lang="en-US" sz="2000" dirty="0"/>
          </a:p>
        </p:txBody>
      </p:sp>
      <p:sp>
        <p:nvSpPr>
          <p:cNvPr id="6" name="Text 3"/>
          <p:cNvSpPr/>
          <p:nvPr/>
        </p:nvSpPr>
        <p:spPr>
          <a:xfrm>
            <a:off x="939998" y="4907637"/>
            <a:ext cx="6056828" cy="662940"/>
          </a:xfrm>
          <a:prstGeom prst="rect">
            <a:avLst/>
          </a:prstGeom>
          <a:noFill/>
          <a:ln/>
        </p:spPr>
        <p:txBody>
          <a:bodyPr wrap="square" lIns="0" tIns="0" rIns="0" bIns="0" rtlCol="0" anchor="t"/>
          <a:lstStyle/>
          <a:p>
            <a:pPr indent="0" marL="0">
              <a:lnSpc>
                <a:spcPts val="2600"/>
              </a:lnSpc>
              <a:buNone/>
            </a:pPr>
            <a:r>
              <a:rPr lang="en-US" sz="1600" dirty="0">
                <a:solidFill>
                  <a:srgbClr val="454240"/>
                </a:solidFill>
                <a:latin typeface="DM Sans" pitchFamily="34" charset="0"/>
                <a:ea typeface="DM Sans" pitchFamily="34" charset="-122"/>
                <a:cs typeface="DM Sans" pitchFamily="34" charset="-120"/>
              </a:rPr>
              <a:t>The dataset was compiled from various real estate portals and market reports, covering residential properties in Bangalore.</a:t>
            </a:r>
            <a:endParaRPr lang="en-US" sz="1600" dirty="0"/>
          </a:p>
        </p:txBody>
      </p:sp>
      <p:sp>
        <p:nvSpPr>
          <p:cNvPr id="7" name="Shape 4"/>
          <p:cNvSpPr/>
          <p:nvPr/>
        </p:nvSpPr>
        <p:spPr>
          <a:xfrm>
            <a:off x="7418784" y="4244935"/>
            <a:ext cx="6486406" cy="1540431"/>
          </a:xfrm>
          <a:prstGeom prst="roundRect">
            <a:avLst>
              <a:gd name="adj" fmla="val 5650"/>
            </a:avLst>
          </a:prstGeom>
          <a:solidFill>
            <a:srgbClr val="F7EDD4"/>
          </a:solidFill>
          <a:ln w="7620">
            <a:solidFill>
              <a:srgbClr val="DDD3BA"/>
            </a:solidFill>
            <a:prstDash val="solid"/>
          </a:ln>
        </p:spPr>
      </p:sp>
      <p:sp>
        <p:nvSpPr>
          <p:cNvPr id="8" name="Text 5"/>
          <p:cNvSpPr/>
          <p:nvPr/>
        </p:nvSpPr>
        <p:spPr>
          <a:xfrm>
            <a:off x="7633573" y="4459724"/>
            <a:ext cx="2590086" cy="323612"/>
          </a:xfrm>
          <a:prstGeom prst="rect">
            <a:avLst/>
          </a:prstGeom>
          <a:noFill/>
          <a:ln/>
        </p:spPr>
        <p:txBody>
          <a:bodyPr wrap="none" lIns="0" tIns="0" rIns="0" bIns="0" rtlCol="0" anchor="t"/>
          <a:lstStyle/>
          <a:p>
            <a:pPr indent="0" marL="0">
              <a:lnSpc>
                <a:spcPts val="2500"/>
              </a:lnSpc>
              <a:buNone/>
            </a:pPr>
            <a:r>
              <a:rPr lang="en-US" sz="2000" dirty="0">
                <a:solidFill>
                  <a:srgbClr val="454240"/>
                </a:solidFill>
                <a:latin typeface="Libre Baskerville" pitchFamily="34" charset="0"/>
                <a:ea typeface="Libre Baskerville" pitchFamily="34" charset="-122"/>
                <a:cs typeface="Libre Baskerville" pitchFamily="34" charset="-120"/>
              </a:rPr>
              <a:t>Key Attributes</a:t>
            </a:r>
            <a:endParaRPr lang="en-US" sz="2000" dirty="0"/>
          </a:p>
        </p:txBody>
      </p:sp>
      <p:sp>
        <p:nvSpPr>
          <p:cNvPr id="9" name="Text 6"/>
          <p:cNvSpPr/>
          <p:nvPr/>
        </p:nvSpPr>
        <p:spPr>
          <a:xfrm>
            <a:off x="7633573" y="4907637"/>
            <a:ext cx="6056828" cy="662940"/>
          </a:xfrm>
          <a:prstGeom prst="rect">
            <a:avLst/>
          </a:prstGeom>
          <a:noFill/>
          <a:ln/>
        </p:spPr>
        <p:txBody>
          <a:bodyPr wrap="square" lIns="0" tIns="0" rIns="0" bIns="0" rtlCol="0" anchor="t"/>
          <a:lstStyle/>
          <a:p>
            <a:pPr indent="0" marL="0">
              <a:lnSpc>
                <a:spcPts val="2600"/>
              </a:lnSpc>
              <a:buNone/>
            </a:pPr>
            <a:r>
              <a:rPr lang="en-US" sz="1600" dirty="0">
                <a:solidFill>
                  <a:srgbClr val="454240"/>
                </a:solidFill>
                <a:latin typeface="DM Sans" pitchFamily="34" charset="0"/>
                <a:ea typeface="DM Sans" pitchFamily="34" charset="-122"/>
                <a:cs typeface="DM Sans" pitchFamily="34" charset="-120"/>
              </a:rPr>
              <a:t>The dataset includes attributes such as property type, size, location, number of bedrooms, and sale price.</a:t>
            </a:r>
            <a:endParaRPr lang="en-US" sz="1600" dirty="0"/>
          </a:p>
        </p:txBody>
      </p:sp>
      <p:sp>
        <p:nvSpPr>
          <p:cNvPr id="10" name="Shape 7"/>
          <p:cNvSpPr/>
          <p:nvPr/>
        </p:nvSpPr>
        <p:spPr>
          <a:xfrm>
            <a:off x="725210" y="5992535"/>
            <a:ext cx="6486406" cy="1540431"/>
          </a:xfrm>
          <a:prstGeom prst="roundRect">
            <a:avLst>
              <a:gd name="adj" fmla="val 5650"/>
            </a:avLst>
          </a:prstGeom>
          <a:solidFill>
            <a:srgbClr val="F7EDD4"/>
          </a:solidFill>
          <a:ln w="7620">
            <a:solidFill>
              <a:srgbClr val="DDD3BA"/>
            </a:solidFill>
            <a:prstDash val="solid"/>
          </a:ln>
        </p:spPr>
      </p:sp>
      <p:sp>
        <p:nvSpPr>
          <p:cNvPr id="11" name="Text 8"/>
          <p:cNvSpPr/>
          <p:nvPr/>
        </p:nvSpPr>
        <p:spPr>
          <a:xfrm>
            <a:off x="939998" y="6207323"/>
            <a:ext cx="2744033" cy="323612"/>
          </a:xfrm>
          <a:prstGeom prst="rect">
            <a:avLst/>
          </a:prstGeom>
          <a:noFill/>
          <a:ln/>
        </p:spPr>
        <p:txBody>
          <a:bodyPr wrap="none" lIns="0" tIns="0" rIns="0" bIns="0" rtlCol="0" anchor="t"/>
          <a:lstStyle/>
          <a:p>
            <a:pPr indent="0" marL="0">
              <a:lnSpc>
                <a:spcPts val="2500"/>
              </a:lnSpc>
              <a:buNone/>
            </a:pPr>
            <a:r>
              <a:rPr lang="en-US" sz="2000" dirty="0">
                <a:solidFill>
                  <a:srgbClr val="454240"/>
                </a:solidFill>
                <a:latin typeface="Libre Baskerville" pitchFamily="34" charset="0"/>
                <a:ea typeface="Libre Baskerville" pitchFamily="34" charset="-122"/>
                <a:cs typeface="Libre Baskerville" pitchFamily="34" charset="-120"/>
              </a:rPr>
              <a:t>Exploratory Analysis</a:t>
            </a:r>
            <a:endParaRPr lang="en-US" sz="2000" dirty="0"/>
          </a:p>
        </p:txBody>
      </p:sp>
      <p:sp>
        <p:nvSpPr>
          <p:cNvPr id="12" name="Text 9"/>
          <p:cNvSpPr/>
          <p:nvPr/>
        </p:nvSpPr>
        <p:spPr>
          <a:xfrm>
            <a:off x="939998" y="6655237"/>
            <a:ext cx="6056828" cy="662940"/>
          </a:xfrm>
          <a:prstGeom prst="rect">
            <a:avLst/>
          </a:prstGeom>
          <a:noFill/>
          <a:ln/>
        </p:spPr>
        <p:txBody>
          <a:bodyPr wrap="square" lIns="0" tIns="0" rIns="0" bIns="0" rtlCol="0" anchor="t"/>
          <a:lstStyle/>
          <a:p>
            <a:pPr indent="0" marL="0">
              <a:lnSpc>
                <a:spcPts val="2600"/>
              </a:lnSpc>
              <a:buNone/>
            </a:pPr>
            <a:r>
              <a:rPr lang="en-US" sz="1600" dirty="0">
                <a:solidFill>
                  <a:srgbClr val="454240"/>
                </a:solidFill>
                <a:latin typeface="DM Sans" pitchFamily="34" charset="0"/>
                <a:ea typeface="DM Sans" pitchFamily="34" charset="-122"/>
                <a:cs typeface="DM Sans" pitchFamily="34" charset="-120"/>
              </a:rPr>
              <a:t>Preliminary analysis revealed trends and patterns in the data, informing feature engineering and model selection.</a:t>
            </a:r>
            <a:endParaRPr lang="en-US" sz="1600" dirty="0"/>
          </a:p>
        </p:txBody>
      </p:sp>
      <p:sp>
        <p:nvSpPr>
          <p:cNvPr id="13" name="Shape 10"/>
          <p:cNvSpPr/>
          <p:nvPr/>
        </p:nvSpPr>
        <p:spPr>
          <a:xfrm>
            <a:off x="7418784" y="5992535"/>
            <a:ext cx="6486406" cy="1540431"/>
          </a:xfrm>
          <a:prstGeom prst="roundRect">
            <a:avLst>
              <a:gd name="adj" fmla="val 5650"/>
            </a:avLst>
          </a:prstGeom>
          <a:solidFill>
            <a:srgbClr val="F7EDD4"/>
          </a:solidFill>
          <a:ln w="7620">
            <a:solidFill>
              <a:srgbClr val="DDD3BA"/>
            </a:solidFill>
            <a:prstDash val="solid"/>
          </a:ln>
        </p:spPr>
      </p:sp>
      <p:sp>
        <p:nvSpPr>
          <p:cNvPr id="14" name="Text 11"/>
          <p:cNvSpPr/>
          <p:nvPr/>
        </p:nvSpPr>
        <p:spPr>
          <a:xfrm>
            <a:off x="7633573" y="6207323"/>
            <a:ext cx="2590086" cy="323612"/>
          </a:xfrm>
          <a:prstGeom prst="rect">
            <a:avLst/>
          </a:prstGeom>
          <a:noFill/>
          <a:ln/>
        </p:spPr>
        <p:txBody>
          <a:bodyPr wrap="none" lIns="0" tIns="0" rIns="0" bIns="0" rtlCol="0" anchor="t"/>
          <a:lstStyle/>
          <a:p>
            <a:pPr indent="0" marL="0">
              <a:lnSpc>
                <a:spcPts val="2500"/>
              </a:lnSpc>
              <a:buNone/>
            </a:pPr>
            <a:r>
              <a:rPr lang="en-US" sz="2000" dirty="0">
                <a:solidFill>
                  <a:srgbClr val="454240"/>
                </a:solidFill>
                <a:latin typeface="Libre Baskerville" pitchFamily="34" charset="0"/>
                <a:ea typeface="Libre Baskerville" pitchFamily="34" charset="-122"/>
                <a:cs typeface="Libre Baskerville" pitchFamily="34" charset="-120"/>
              </a:rPr>
              <a:t>Data Quality</a:t>
            </a:r>
            <a:endParaRPr lang="en-US" sz="2000" dirty="0"/>
          </a:p>
        </p:txBody>
      </p:sp>
      <p:sp>
        <p:nvSpPr>
          <p:cNvPr id="15" name="Text 12"/>
          <p:cNvSpPr/>
          <p:nvPr/>
        </p:nvSpPr>
        <p:spPr>
          <a:xfrm>
            <a:off x="7633573" y="6655237"/>
            <a:ext cx="6056828" cy="662940"/>
          </a:xfrm>
          <a:prstGeom prst="rect">
            <a:avLst/>
          </a:prstGeom>
          <a:noFill/>
          <a:ln/>
        </p:spPr>
        <p:txBody>
          <a:bodyPr wrap="square" lIns="0" tIns="0" rIns="0" bIns="0" rtlCol="0" anchor="t"/>
          <a:lstStyle/>
          <a:p>
            <a:pPr indent="0" marL="0">
              <a:lnSpc>
                <a:spcPts val="2600"/>
              </a:lnSpc>
              <a:buNone/>
            </a:pPr>
            <a:r>
              <a:rPr lang="en-US" sz="1600" dirty="0">
                <a:solidFill>
                  <a:srgbClr val="454240"/>
                </a:solidFill>
                <a:latin typeface="DM Sans" pitchFamily="34" charset="0"/>
                <a:ea typeface="DM Sans" pitchFamily="34" charset="-122"/>
                <a:cs typeface="DM Sans" pitchFamily="34" charset="-120"/>
              </a:rPr>
              <a:t>The dataset was carefully cleaned and validated to ensure accuracy and reliability for the price prediction task.</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26135" y="750689"/>
            <a:ext cx="7664529" cy="1320879"/>
          </a:xfrm>
          <a:prstGeom prst="rect">
            <a:avLst/>
          </a:prstGeom>
          <a:noFill/>
          <a:ln/>
        </p:spPr>
        <p:txBody>
          <a:bodyPr wrap="square" lIns="0" tIns="0" rIns="0" bIns="0" rtlCol="0" anchor="t"/>
          <a:lstStyle/>
          <a:p>
            <a:pPr indent="0" marL="0">
              <a:lnSpc>
                <a:spcPts val="5200"/>
              </a:lnSpc>
              <a:buNone/>
            </a:pPr>
            <a:r>
              <a:rPr lang="en-US" sz="4150" dirty="0">
                <a:solidFill>
                  <a:srgbClr val="5C4E3D"/>
                </a:solidFill>
                <a:latin typeface="Libre Baskerville" pitchFamily="34" charset="0"/>
                <a:ea typeface="Libre Baskerville" pitchFamily="34" charset="-122"/>
                <a:cs typeface="Libre Baskerville" pitchFamily="34" charset="-120"/>
              </a:rPr>
              <a:t>Preprocessing and Feature Engineering</a:t>
            </a:r>
            <a:endParaRPr lang="en-US" sz="4150" dirty="0"/>
          </a:p>
        </p:txBody>
      </p:sp>
      <p:sp>
        <p:nvSpPr>
          <p:cNvPr id="4" name="Shape 1"/>
          <p:cNvSpPr/>
          <p:nvPr/>
        </p:nvSpPr>
        <p:spPr>
          <a:xfrm>
            <a:off x="6531650" y="2388513"/>
            <a:ext cx="22860" cy="5090398"/>
          </a:xfrm>
          <a:prstGeom prst="roundRect">
            <a:avLst>
              <a:gd name="adj" fmla="val 388338"/>
            </a:avLst>
          </a:prstGeom>
          <a:solidFill>
            <a:srgbClr val="DDD3BA"/>
          </a:solidFill>
          <a:ln/>
        </p:spPr>
      </p:sp>
      <p:sp>
        <p:nvSpPr>
          <p:cNvPr id="5" name="Shape 2"/>
          <p:cNvSpPr/>
          <p:nvPr/>
        </p:nvSpPr>
        <p:spPr>
          <a:xfrm>
            <a:off x="6757988" y="2852618"/>
            <a:ext cx="739735" cy="22860"/>
          </a:xfrm>
          <a:prstGeom prst="roundRect">
            <a:avLst>
              <a:gd name="adj" fmla="val 388338"/>
            </a:avLst>
          </a:prstGeom>
          <a:solidFill>
            <a:srgbClr val="DDD3BA"/>
          </a:solidFill>
          <a:ln/>
        </p:spPr>
      </p:sp>
      <p:sp>
        <p:nvSpPr>
          <p:cNvPr id="6" name="Shape 3"/>
          <p:cNvSpPr/>
          <p:nvPr/>
        </p:nvSpPr>
        <p:spPr>
          <a:xfrm>
            <a:off x="6305312" y="2626281"/>
            <a:ext cx="475536" cy="475536"/>
          </a:xfrm>
          <a:prstGeom prst="roundRect">
            <a:avLst>
              <a:gd name="adj" fmla="val 18668"/>
            </a:avLst>
          </a:prstGeom>
          <a:solidFill>
            <a:srgbClr val="F7EDD4"/>
          </a:solidFill>
          <a:ln w="7620">
            <a:solidFill>
              <a:srgbClr val="DDD3BA"/>
            </a:solidFill>
            <a:prstDash val="solid"/>
          </a:ln>
        </p:spPr>
      </p:sp>
      <p:sp>
        <p:nvSpPr>
          <p:cNvPr id="7" name="Text 4"/>
          <p:cNvSpPr/>
          <p:nvPr/>
        </p:nvSpPr>
        <p:spPr>
          <a:xfrm>
            <a:off x="6472357" y="2705457"/>
            <a:ext cx="141446" cy="317063"/>
          </a:xfrm>
          <a:prstGeom prst="rect">
            <a:avLst/>
          </a:prstGeom>
          <a:noFill/>
          <a:ln/>
        </p:spPr>
        <p:txBody>
          <a:bodyPr wrap="none" lIns="0" tIns="0" rIns="0" bIns="0" rtlCol="0" anchor="t"/>
          <a:lstStyle/>
          <a:p>
            <a:pPr algn="ctr" indent="0" marL="0">
              <a:lnSpc>
                <a:spcPts val="2450"/>
              </a:lnSpc>
              <a:buNone/>
            </a:pPr>
            <a:r>
              <a:rPr lang="en-US" sz="2450" dirty="0">
                <a:solidFill>
                  <a:srgbClr val="454240"/>
                </a:solidFill>
                <a:latin typeface="Libre Baskerville" pitchFamily="34" charset="0"/>
                <a:ea typeface="Libre Baskerville" pitchFamily="34" charset="-122"/>
                <a:cs typeface="Libre Baskerville" pitchFamily="34" charset="-120"/>
              </a:rPr>
              <a:t>1</a:t>
            </a:r>
            <a:endParaRPr lang="en-US" sz="2450" dirty="0"/>
          </a:p>
        </p:txBody>
      </p:sp>
      <p:sp>
        <p:nvSpPr>
          <p:cNvPr id="8" name="Text 5"/>
          <p:cNvSpPr/>
          <p:nvPr/>
        </p:nvSpPr>
        <p:spPr>
          <a:xfrm>
            <a:off x="7705487" y="2599849"/>
            <a:ext cx="2641997" cy="330160"/>
          </a:xfrm>
          <a:prstGeom prst="rect">
            <a:avLst/>
          </a:prstGeom>
          <a:noFill/>
          <a:ln/>
        </p:spPr>
        <p:txBody>
          <a:bodyPr wrap="none" lIns="0" tIns="0" rIns="0" bIns="0" rtlCol="0" anchor="t"/>
          <a:lstStyle/>
          <a:p>
            <a:pPr algn="l" indent="0" marL="0">
              <a:lnSpc>
                <a:spcPts val="2600"/>
              </a:lnSpc>
              <a:buNone/>
            </a:pPr>
            <a:r>
              <a:rPr lang="en-US" sz="2050" dirty="0">
                <a:solidFill>
                  <a:srgbClr val="454240"/>
                </a:solidFill>
                <a:latin typeface="Libre Baskerville" pitchFamily="34" charset="0"/>
                <a:ea typeface="Libre Baskerville" pitchFamily="34" charset="-122"/>
                <a:cs typeface="Libre Baskerville" pitchFamily="34" charset="-120"/>
              </a:rPr>
              <a:t>Data Cleaning</a:t>
            </a:r>
            <a:endParaRPr lang="en-US" sz="2050" dirty="0"/>
          </a:p>
        </p:txBody>
      </p:sp>
      <p:sp>
        <p:nvSpPr>
          <p:cNvPr id="9" name="Text 6"/>
          <p:cNvSpPr/>
          <p:nvPr/>
        </p:nvSpPr>
        <p:spPr>
          <a:xfrm>
            <a:off x="7705487" y="3056811"/>
            <a:ext cx="6185178" cy="676275"/>
          </a:xfrm>
          <a:prstGeom prst="rect">
            <a:avLst/>
          </a:prstGeom>
          <a:noFill/>
          <a:ln/>
        </p:spPr>
        <p:txBody>
          <a:bodyPr wrap="square" lIns="0" tIns="0" rIns="0" bIns="0" rtlCol="0" anchor="t"/>
          <a:lstStyle/>
          <a:p>
            <a:pPr algn="l" indent="0" marL="0">
              <a:lnSpc>
                <a:spcPts val="2650"/>
              </a:lnSpc>
              <a:buNone/>
            </a:pPr>
            <a:r>
              <a:rPr lang="en-US" sz="1650" dirty="0">
                <a:solidFill>
                  <a:srgbClr val="454240"/>
                </a:solidFill>
                <a:latin typeface="DM Sans" pitchFamily="34" charset="0"/>
                <a:ea typeface="DM Sans" pitchFamily="34" charset="-122"/>
                <a:cs typeface="DM Sans" pitchFamily="34" charset="-120"/>
              </a:rPr>
              <a:t>Handled missing values, removed outliers, and standardized data formats to ensure data integrity.</a:t>
            </a:r>
            <a:endParaRPr lang="en-US" sz="1650" dirty="0"/>
          </a:p>
        </p:txBody>
      </p:sp>
      <p:sp>
        <p:nvSpPr>
          <p:cNvPr id="10" name="Shape 7"/>
          <p:cNvSpPr/>
          <p:nvPr/>
        </p:nvSpPr>
        <p:spPr>
          <a:xfrm>
            <a:off x="6757988" y="4619863"/>
            <a:ext cx="739735" cy="22860"/>
          </a:xfrm>
          <a:prstGeom prst="roundRect">
            <a:avLst>
              <a:gd name="adj" fmla="val 388338"/>
            </a:avLst>
          </a:prstGeom>
          <a:solidFill>
            <a:srgbClr val="DDD3BA"/>
          </a:solidFill>
          <a:ln/>
        </p:spPr>
      </p:sp>
      <p:sp>
        <p:nvSpPr>
          <p:cNvPr id="11" name="Shape 8"/>
          <p:cNvSpPr/>
          <p:nvPr/>
        </p:nvSpPr>
        <p:spPr>
          <a:xfrm>
            <a:off x="6305312" y="4393525"/>
            <a:ext cx="475536" cy="475536"/>
          </a:xfrm>
          <a:prstGeom prst="roundRect">
            <a:avLst>
              <a:gd name="adj" fmla="val 18668"/>
            </a:avLst>
          </a:prstGeom>
          <a:solidFill>
            <a:srgbClr val="F7EDD4"/>
          </a:solidFill>
          <a:ln w="7620">
            <a:solidFill>
              <a:srgbClr val="DDD3BA"/>
            </a:solidFill>
            <a:prstDash val="solid"/>
          </a:ln>
        </p:spPr>
      </p:sp>
      <p:sp>
        <p:nvSpPr>
          <p:cNvPr id="12" name="Text 9"/>
          <p:cNvSpPr/>
          <p:nvPr/>
        </p:nvSpPr>
        <p:spPr>
          <a:xfrm>
            <a:off x="6445448" y="4472702"/>
            <a:ext cx="195263" cy="317063"/>
          </a:xfrm>
          <a:prstGeom prst="rect">
            <a:avLst/>
          </a:prstGeom>
          <a:noFill/>
          <a:ln/>
        </p:spPr>
        <p:txBody>
          <a:bodyPr wrap="none" lIns="0" tIns="0" rIns="0" bIns="0" rtlCol="0" anchor="t"/>
          <a:lstStyle/>
          <a:p>
            <a:pPr algn="ctr" indent="0" marL="0">
              <a:lnSpc>
                <a:spcPts val="2450"/>
              </a:lnSpc>
              <a:buNone/>
            </a:pPr>
            <a:r>
              <a:rPr lang="en-US" sz="2450" dirty="0">
                <a:solidFill>
                  <a:srgbClr val="454240"/>
                </a:solidFill>
                <a:latin typeface="Libre Baskerville" pitchFamily="34" charset="0"/>
                <a:ea typeface="Libre Baskerville" pitchFamily="34" charset="-122"/>
                <a:cs typeface="Libre Baskerville" pitchFamily="34" charset="-120"/>
              </a:rPr>
              <a:t>2</a:t>
            </a:r>
            <a:endParaRPr lang="en-US" sz="2450" dirty="0"/>
          </a:p>
        </p:txBody>
      </p:sp>
      <p:sp>
        <p:nvSpPr>
          <p:cNvPr id="13" name="Text 10"/>
          <p:cNvSpPr/>
          <p:nvPr/>
        </p:nvSpPr>
        <p:spPr>
          <a:xfrm>
            <a:off x="7705487" y="4367093"/>
            <a:ext cx="2641997" cy="330160"/>
          </a:xfrm>
          <a:prstGeom prst="rect">
            <a:avLst/>
          </a:prstGeom>
          <a:noFill/>
          <a:ln/>
        </p:spPr>
        <p:txBody>
          <a:bodyPr wrap="none" lIns="0" tIns="0" rIns="0" bIns="0" rtlCol="0" anchor="t"/>
          <a:lstStyle/>
          <a:p>
            <a:pPr algn="l" indent="0" marL="0">
              <a:lnSpc>
                <a:spcPts val="2600"/>
              </a:lnSpc>
              <a:buNone/>
            </a:pPr>
            <a:r>
              <a:rPr lang="en-US" sz="2050" dirty="0">
                <a:solidFill>
                  <a:srgbClr val="454240"/>
                </a:solidFill>
                <a:latin typeface="Libre Baskerville" pitchFamily="34" charset="0"/>
                <a:ea typeface="Libre Baskerville" pitchFamily="34" charset="-122"/>
                <a:cs typeface="Libre Baskerville" pitchFamily="34" charset="-120"/>
              </a:rPr>
              <a:t>Feature Selection</a:t>
            </a:r>
            <a:endParaRPr lang="en-US" sz="2050" dirty="0"/>
          </a:p>
        </p:txBody>
      </p:sp>
      <p:sp>
        <p:nvSpPr>
          <p:cNvPr id="14" name="Text 11"/>
          <p:cNvSpPr/>
          <p:nvPr/>
        </p:nvSpPr>
        <p:spPr>
          <a:xfrm>
            <a:off x="7705487" y="4824055"/>
            <a:ext cx="6185178" cy="676275"/>
          </a:xfrm>
          <a:prstGeom prst="rect">
            <a:avLst/>
          </a:prstGeom>
          <a:noFill/>
          <a:ln/>
        </p:spPr>
        <p:txBody>
          <a:bodyPr wrap="square" lIns="0" tIns="0" rIns="0" bIns="0" rtlCol="0" anchor="t"/>
          <a:lstStyle/>
          <a:p>
            <a:pPr algn="l" indent="0" marL="0">
              <a:lnSpc>
                <a:spcPts val="2650"/>
              </a:lnSpc>
              <a:buNone/>
            </a:pPr>
            <a:r>
              <a:rPr lang="en-US" sz="1650" dirty="0">
                <a:solidFill>
                  <a:srgbClr val="454240"/>
                </a:solidFill>
                <a:latin typeface="DM Sans" pitchFamily="34" charset="0"/>
                <a:ea typeface="DM Sans" pitchFamily="34" charset="-122"/>
                <a:cs typeface="DM Sans" pitchFamily="34" charset="-120"/>
              </a:rPr>
              <a:t>Identified the most relevant features that influence real estate prices, such as location, size, and amenities.</a:t>
            </a:r>
            <a:endParaRPr lang="en-US" sz="1650" dirty="0"/>
          </a:p>
        </p:txBody>
      </p:sp>
      <p:sp>
        <p:nvSpPr>
          <p:cNvPr id="15" name="Shape 12"/>
          <p:cNvSpPr/>
          <p:nvPr/>
        </p:nvSpPr>
        <p:spPr>
          <a:xfrm>
            <a:off x="6757988" y="6387108"/>
            <a:ext cx="739735" cy="22860"/>
          </a:xfrm>
          <a:prstGeom prst="roundRect">
            <a:avLst>
              <a:gd name="adj" fmla="val 388338"/>
            </a:avLst>
          </a:prstGeom>
          <a:solidFill>
            <a:srgbClr val="DDD3BA"/>
          </a:solidFill>
          <a:ln/>
        </p:spPr>
      </p:sp>
      <p:sp>
        <p:nvSpPr>
          <p:cNvPr id="16" name="Shape 13"/>
          <p:cNvSpPr/>
          <p:nvPr/>
        </p:nvSpPr>
        <p:spPr>
          <a:xfrm>
            <a:off x="6305312" y="6160770"/>
            <a:ext cx="475536" cy="475536"/>
          </a:xfrm>
          <a:prstGeom prst="roundRect">
            <a:avLst>
              <a:gd name="adj" fmla="val 18668"/>
            </a:avLst>
          </a:prstGeom>
          <a:solidFill>
            <a:srgbClr val="F7EDD4"/>
          </a:solidFill>
          <a:ln w="7620">
            <a:solidFill>
              <a:srgbClr val="DDD3BA"/>
            </a:solidFill>
            <a:prstDash val="solid"/>
          </a:ln>
        </p:spPr>
      </p:sp>
      <p:sp>
        <p:nvSpPr>
          <p:cNvPr id="17" name="Text 14"/>
          <p:cNvSpPr/>
          <p:nvPr/>
        </p:nvSpPr>
        <p:spPr>
          <a:xfrm>
            <a:off x="6445448" y="6239947"/>
            <a:ext cx="195263" cy="317063"/>
          </a:xfrm>
          <a:prstGeom prst="rect">
            <a:avLst/>
          </a:prstGeom>
          <a:noFill/>
          <a:ln/>
        </p:spPr>
        <p:txBody>
          <a:bodyPr wrap="none" lIns="0" tIns="0" rIns="0" bIns="0" rtlCol="0" anchor="t"/>
          <a:lstStyle/>
          <a:p>
            <a:pPr algn="ctr" indent="0" marL="0">
              <a:lnSpc>
                <a:spcPts val="2450"/>
              </a:lnSpc>
              <a:buNone/>
            </a:pPr>
            <a:r>
              <a:rPr lang="en-US" sz="2450" dirty="0">
                <a:solidFill>
                  <a:srgbClr val="454240"/>
                </a:solidFill>
                <a:latin typeface="Libre Baskerville" pitchFamily="34" charset="0"/>
                <a:ea typeface="Libre Baskerville" pitchFamily="34" charset="-122"/>
                <a:cs typeface="Libre Baskerville" pitchFamily="34" charset="-120"/>
              </a:rPr>
              <a:t>3</a:t>
            </a:r>
            <a:endParaRPr lang="en-US" sz="2450" dirty="0"/>
          </a:p>
        </p:txBody>
      </p:sp>
      <p:sp>
        <p:nvSpPr>
          <p:cNvPr id="18" name="Text 15"/>
          <p:cNvSpPr/>
          <p:nvPr/>
        </p:nvSpPr>
        <p:spPr>
          <a:xfrm>
            <a:off x="7705487" y="6134338"/>
            <a:ext cx="2753320" cy="330160"/>
          </a:xfrm>
          <a:prstGeom prst="rect">
            <a:avLst/>
          </a:prstGeom>
          <a:noFill/>
          <a:ln/>
        </p:spPr>
        <p:txBody>
          <a:bodyPr wrap="none" lIns="0" tIns="0" rIns="0" bIns="0" rtlCol="0" anchor="t"/>
          <a:lstStyle/>
          <a:p>
            <a:pPr algn="l" indent="0" marL="0">
              <a:lnSpc>
                <a:spcPts val="2600"/>
              </a:lnSpc>
              <a:buNone/>
            </a:pPr>
            <a:r>
              <a:rPr lang="en-US" sz="2050" dirty="0">
                <a:solidFill>
                  <a:srgbClr val="454240"/>
                </a:solidFill>
                <a:latin typeface="Libre Baskerville" pitchFamily="34" charset="0"/>
                <a:ea typeface="Libre Baskerville" pitchFamily="34" charset="-122"/>
                <a:cs typeface="Libre Baskerville" pitchFamily="34" charset="-120"/>
              </a:rPr>
              <a:t>Feature Engineering</a:t>
            </a:r>
            <a:endParaRPr lang="en-US" sz="2050" dirty="0"/>
          </a:p>
        </p:txBody>
      </p:sp>
      <p:sp>
        <p:nvSpPr>
          <p:cNvPr id="19" name="Text 16"/>
          <p:cNvSpPr/>
          <p:nvPr/>
        </p:nvSpPr>
        <p:spPr>
          <a:xfrm>
            <a:off x="7705487" y="6591300"/>
            <a:ext cx="6185178" cy="676275"/>
          </a:xfrm>
          <a:prstGeom prst="rect">
            <a:avLst/>
          </a:prstGeom>
          <a:noFill/>
          <a:ln/>
        </p:spPr>
        <p:txBody>
          <a:bodyPr wrap="square" lIns="0" tIns="0" rIns="0" bIns="0" rtlCol="0" anchor="t"/>
          <a:lstStyle/>
          <a:p>
            <a:pPr algn="l" indent="0" marL="0">
              <a:lnSpc>
                <a:spcPts val="2650"/>
              </a:lnSpc>
              <a:buNone/>
            </a:pPr>
            <a:r>
              <a:rPr lang="en-US" sz="1650" dirty="0">
                <a:solidFill>
                  <a:srgbClr val="454240"/>
                </a:solidFill>
                <a:latin typeface="DM Sans" pitchFamily="34" charset="0"/>
                <a:ea typeface="DM Sans" pitchFamily="34" charset="-122"/>
                <a:cs typeface="DM Sans" pitchFamily="34" charset="-120"/>
              </a:rPr>
              <a:t>Created new features by combining and transforming the original data, enhancing the model's predictive power.</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358509"/>
            <a:ext cx="9026247" cy="708779"/>
          </a:xfrm>
          <a:prstGeom prst="rect">
            <a:avLst/>
          </a:prstGeom>
          <a:noFill/>
          <a:ln/>
        </p:spPr>
        <p:txBody>
          <a:bodyPr wrap="none" lIns="0" tIns="0" rIns="0" bIns="0" rtlCol="0" anchor="t"/>
          <a:lstStyle/>
          <a:p>
            <a:pPr indent="0" marL="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Model Training and Evaluation</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Model Selection</a:t>
            </a:r>
            <a:endParaRPr lang="en-US" sz="2200" dirty="0"/>
          </a:p>
        </p:txBody>
      </p:sp>
      <p:sp>
        <p:nvSpPr>
          <p:cNvPr id="4" name="Text 2"/>
          <p:cNvSpPr/>
          <p:nvPr/>
        </p:nvSpPr>
        <p:spPr>
          <a:xfrm>
            <a:off x="793790"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Compared the performance of various regression models, including Linear Regression, Random Forest, and K-Nearest Neighbors.</a:t>
            </a:r>
            <a:endParaRPr lang="en-US" sz="1750" dirty="0"/>
          </a:p>
        </p:txBody>
      </p:sp>
      <p:sp>
        <p:nvSpPr>
          <p:cNvPr id="5" name="Text 3"/>
          <p:cNvSpPr/>
          <p:nvPr/>
        </p:nvSpPr>
        <p:spPr>
          <a:xfrm>
            <a:off x="5332928" y="3634264"/>
            <a:ext cx="3560326" cy="354330"/>
          </a:xfrm>
          <a:prstGeom prst="rect">
            <a:avLst/>
          </a:prstGeom>
          <a:noFill/>
          <a:ln/>
        </p:spPr>
        <p:txBody>
          <a:bodyPr wrap="none" lIns="0" tIns="0" rIns="0" bIns="0" rtlCol="0" anchor="t"/>
          <a:lstStyle/>
          <a:p>
            <a:pPr indent="0" marL="0">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Hyperparameter Tuning</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Optimized the model's hyperparameters to achieve the best possible performance on the validation set.</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Model Evaluation</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454240"/>
                </a:solidFill>
                <a:latin typeface="DM Sans" pitchFamily="34" charset="0"/>
                <a:ea typeface="DM Sans" pitchFamily="34" charset="-122"/>
                <a:cs typeface="DM Sans" pitchFamily="34" charset="-120"/>
              </a:rPr>
              <a:t>Assessed the model's predictive accuracy using metrics like R-squared, Mean Squared Error, and Root Mean Squared Error.</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74370" y="530543"/>
            <a:ext cx="5946934" cy="602099"/>
          </a:xfrm>
          <a:prstGeom prst="rect">
            <a:avLst/>
          </a:prstGeom>
          <a:noFill/>
          <a:ln/>
        </p:spPr>
        <p:txBody>
          <a:bodyPr wrap="none" lIns="0" tIns="0" rIns="0" bIns="0" rtlCol="0" anchor="t"/>
          <a:lstStyle/>
          <a:p>
            <a:pPr indent="0" marL="0">
              <a:lnSpc>
                <a:spcPts val="4700"/>
              </a:lnSpc>
              <a:buNone/>
            </a:pPr>
            <a:r>
              <a:rPr lang="en-US" sz="3750" dirty="0">
                <a:solidFill>
                  <a:srgbClr val="5C4E3D"/>
                </a:solidFill>
                <a:latin typeface="Libre Baskerville" pitchFamily="34" charset="0"/>
                <a:ea typeface="Libre Baskerville" pitchFamily="34" charset="-122"/>
                <a:cs typeface="Libre Baskerville" pitchFamily="34" charset="-120"/>
              </a:rPr>
              <a:t>DATA VISUALIZATION</a:t>
            </a:r>
            <a:endParaRPr lang="en-US" sz="3750" dirty="0"/>
          </a:p>
        </p:txBody>
      </p:sp>
      <p:pic>
        <p:nvPicPr>
          <p:cNvPr id="4" name="Image 1" descr="preencoded.png">    </p:cNvPr>
          <p:cNvPicPr>
            <a:picLocks noChangeAspect="1"/>
          </p:cNvPicPr>
          <p:nvPr/>
        </p:nvPicPr>
        <p:blipFill>
          <a:blip r:embed="rId2"/>
          <a:stretch>
            <a:fillRect/>
          </a:stretch>
        </p:blipFill>
        <p:spPr>
          <a:xfrm>
            <a:off x="674370" y="1421606"/>
            <a:ext cx="481608" cy="481608"/>
          </a:xfrm>
          <a:prstGeom prst="rect">
            <a:avLst/>
          </a:prstGeom>
        </p:spPr>
      </p:pic>
      <p:sp>
        <p:nvSpPr>
          <p:cNvPr id="5" name="Text 1"/>
          <p:cNvSpPr/>
          <p:nvPr/>
        </p:nvSpPr>
        <p:spPr>
          <a:xfrm>
            <a:off x="674370" y="2095857"/>
            <a:ext cx="2408515" cy="300990"/>
          </a:xfrm>
          <a:prstGeom prst="rect">
            <a:avLst/>
          </a:prstGeom>
          <a:noFill/>
          <a:ln/>
        </p:spPr>
        <p:txBody>
          <a:bodyPr wrap="none" lIns="0" tIns="0" rIns="0" bIns="0" rtlCol="0" anchor="t"/>
          <a:lstStyle/>
          <a:p>
            <a:pPr algn="l" indent="0" marL="0">
              <a:lnSpc>
                <a:spcPts val="2350"/>
              </a:lnSpc>
              <a:buNone/>
            </a:pPr>
            <a:r>
              <a:rPr lang="en-US" sz="1850" dirty="0">
                <a:solidFill>
                  <a:srgbClr val="454240"/>
                </a:solidFill>
                <a:latin typeface="Libre Baskerville" pitchFamily="34" charset="0"/>
                <a:ea typeface="Libre Baskerville" pitchFamily="34" charset="-122"/>
                <a:cs typeface="Libre Baskerville" pitchFamily="34" charset="-120"/>
              </a:rPr>
              <a:t>Spatial Analysis</a:t>
            </a:r>
            <a:endParaRPr lang="en-US" sz="1850" dirty="0"/>
          </a:p>
        </p:txBody>
      </p:sp>
      <p:sp>
        <p:nvSpPr>
          <p:cNvPr id="6" name="Text 2"/>
          <p:cNvSpPr/>
          <p:nvPr/>
        </p:nvSpPr>
        <p:spPr>
          <a:xfrm>
            <a:off x="674370" y="2512457"/>
            <a:ext cx="7795260" cy="616268"/>
          </a:xfrm>
          <a:prstGeom prst="rect">
            <a:avLst/>
          </a:prstGeom>
          <a:noFill/>
          <a:ln/>
        </p:spPr>
        <p:txBody>
          <a:bodyPr wrap="square" lIns="0" tIns="0" rIns="0" bIns="0" rtlCol="0" anchor="t"/>
          <a:lstStyle/>
          <a:p>
            <a:pPr algn="l" indent="0" marL="0">
              <a:lnSpc>
                <a:spcPts val="2400"/>
              </a:lnSpc>
              <a:buNone/>
            </a:pPr>
            <a:r>
              <a:rPr lang="en-US" sz="1500" dirty="0">
                <a:solidFill>
                  <a:srgbClr val="454240"/>
                </a:solidFill>
                <a:latin typeface="DM Sans" pitchFamily="34" charset="0"/>
                <a:ea typeface="DM Sans" pitchFamily="34" charset="-122"/>
                <a:cs typeface="DM Sans" pitchFamily="34" charset="-120"/>
              </a:rPr>
              <a:t>Visualize the geographical distribution of property prices and identify high-value neighborhoods.</a:t>
            </a:r>
            <a:endParaRPr lang="en-US" sz="1500" dirty="0"/>
          </a:p>
        </p:txBody>
      </p:sp>
      <p:pic>
        <p:nvPicPr>
          <p:cNvPr id="7" name="Image 2" descr="preencoded.png">    </p:cNvPr>
          <p:cNvPicPr>
            <a:picLocks noChangeAspect="1"/>
          </p:cNvPicPr>
          <p:nvPr/>
        </p:nvPicPr>
        <p:blipFill>
          <a:blip r:embed="rId3"/>
          <a:stretch>
            <a:fillRect/>
          </a:stretch>
        </p:blipFill>
        <p:spPr>
          <a:xfrm>
            <a:off x="674370" y="3706773"/>
            <a:ext cx="481608" cy="481608"/>
          </a:xfrm>
          <a:prstGeom prst="rect">
            <a:avLst/>
          </a:prstGeom>
        </p:spPr>
      </p:pic>
      <p:sp>
        <p:nvSpPr>
          <p:cNvPr id="8" name="Text 3"/>
          <p:cNvSpPr/>
          <p:nvPr/>
        </p:nvSpPr>
        <p:spPr>
          <a:xfrm>
            <a:off x="674370" y="4381024"/>
            <a:ext cx="2408515" cy="300990"/>
          </a:xfrm>
          <a:prstGeom prst="rect">
            <a:avLst/>
          </a:prstGeom>
          <a:noFill/>
          <a:ln/>
        </p:spPr>
        <p:txBody>
          <a:bodyPr wrap="none" lIns="0" tIns="0" rIns="0" bIns="0" rtlCol="0" anchor="t"/>
          <a:lstStyle/>
          <a:p>
            <a:pPr algn="l" indent="0" marL="0">
              <a:lnSpc>
                <a:spcPts val="2350"/>
              </a:lnSpc>
              <a:buNone/>
            </a:pPr>
            <a:r>
              <a:rPr lang="en-US" sz="1850" dirty="0">
                <a:solidFill>
                  <a:srgbClr val="454240"/>
                </a:solidFill>
                <a:latin typeface="Libre Baskerville" pitchFamily="34" charset="0"/>
                <a:ea typeface="Libre Baskerville" pitchFamily="34" charset="-122"/>
                <a:cs typeface="Libre Baskerville" pitchFamily="34" charset="-120"/>
              </a:rPr>
              <a:t>Price Trends</a:t>
            </a:r>
            <a:endParaRPr lang="en-US" sz="1850" dirty="0"/>
          </a:p>
        </p:txBody>
      </p:sp>
      <p:sp>
        <p:nvSpPr>
          <p:cNvPr id="9" name="Text 4"/>
          <p:cNvSpPr/>
          <p:nvPr/>
        </p:nvSpPr>
        <p:spPr>
          <a:xfrm>
            <a:off x="674370" y="4797623"/>
            <a:ext cx="7795260" cy="616268"/>
          </a:xfrm>
          <a:prstGeom prst="rect">
            <a:avLst/>
          </a:prstGeom>
          <a:noFill/>
          <a:ln/>
        </p:spPr>
        <p:txBody>
          <a:bodyPr wrap="square" lIns="0" tIns="0" rIns="0" bIns="0" rtlCol="0" anchor="t"/>
          <a:lstStyle/>
          <a:p>
            <a:pPr algn="l" indent="0" marL="0">
              <a:lnSpc>
                <a:spcPts val="2400"/>
              </a:lnSpc>
              <a:buNone/>
            </a:pPr>
            <a:r>
              <a:rPr lang="en-US" sz="1500" dirty="0">
                <a:solidFill>
                  <a:srgbClr val="454240"/>
                </a:solidFill>
                <a:latin typeface="DM Sans" pitchFamily="34" charset="0"/>
                <a:ea typeface="DM Sans" pitchFamily="34" charset="-122"/>
                <a:cs typeface="DM Sans" pitchFamily="34" charset="-120"/>
              </a:rPr>
              <a:t>Analyze historical price trends and patterns to understand market dynamics and identify investment opportunities.</a:t>
            </a:r>
            <a:endParaRPr lang="en-US" sz="1500" dirty="0"/>
          </a:p>
        </p:txBody>
      </p:sp>
      <p:pic>
        <p:nvPicPr>
          <p:cNvPr id="10" name="Image 3" descr="preencoded.png">    </p:cNvPr>
          <p:cNvPicPr>
            <a:picLocks noChangeAspect="1"/>
          </p:cNvPicPr>
          <p:nvPr/>
        </p:nvPicPr>
        <p:blipFill>
          <a:blip r:embed="rId4"/>
          <a:stretch>
            <a:fillRect/>
          </a:stretch>
        </p:blipFill>
        <p:spPr>
          <a:xfrm>
            <a:off x="674370" y="5991939"/>
            <a:ext cx="481608" cy="481608"/>
          </a:xfrm>
          <a:prstGeom prst="rect">
            <a:avLst/>
          </a:prstGeom>
        </p:spPr>
      </p:pic>
      <p:sp>
        <p:nvSpPr>
          <p:cNvPr id="11" name="Text 5"/>
          <p:cNvSpPr/>
          <p:nvPr/>
        </p:nvSpPr>
        <p:spPr>
          <a:xfrm>
            <a:off x="674370" y="6666190"/>
            <a:ext cx="2537460" cy="300990"/>
          </a:xfrm>
          <a:prstGeom prst="rect">
            <a:avLst/>
          </a:prstGeom>
          <a:noFill/>
          <a:ln/>
        </p:spPr>
        <p:txBody>
          <a:bodyPr wrap="none" lIns="0" tIns="0" rIns="0" bIns="0" rtlCol="0" anchor="t"/>
          <a:lstStyle/>
          <a:p>
            <a:pPr algn="l" indent="0" marL="0">
              <a:lnSpc>
                <a:spcPts val="2350"/>
              </a:lnSpc>
              <a:buNone/>
            </a:pPr>
            <a:r>
              <a:rPr lang="en-US" sz="1850" dirty="0">
                <a:solidFill>
                  <a:srgbClr val="454240"/>
                </a:solidFill>
                <a:latin typeface="Libre Baskerville" pitchFamily="34" charset="0"/>
                <a:ea typeface="Libre Baskerville" pitchFamily="34" charset="-122"/>
                <a:cs typeface="Libre Baskerville" pitchFamily="34" charset="-120"/>
              </a:rPr>
              <a:t>Customizable Filters</a:t>
            </a:r>
            <a:endParaRPr lang="en-US" sz="1850" dirty="0"/>
          </a:p>
        </p:txBody>
      </p:sp>
      <p:sp>
        <p:nvSpPr>
          <p:cNvPr id="12" name="Text 6"/>
          <p:cNvSpPr/>
          <p:nvPr/>
        </p:nvSpPr>
        <p:spPr>
          <a:xfrm>
            <a:off x="674370" y="7082790"/>
            <a:ext cx="7795260" cy="616268"/>
          </a:xfrm>
          <a:prstGeom prst="rect">
            <a:avLst/>
          </a:prstGeom>
          <a:noFill/>
          <a:ln/>
        </p:spPr>
        <p:txBody>
          <a:bodyPr wrap="square" lIns="0" tIns="0" rIns="0" bIns="0" rtlCol="0" anchor="t"/>
          <a:lstStyle/>
          <a:p>
            <a:pPr algn="l" indent="0" marL="0">
              <a:lnSpc>
                <a:spcPts val="2400"/>
              </a:lnSpc>
              <a:buNone/>
            </a:pPr>
            <a:r>
              <a:rPr lang="en-US" sz="1500" dirty="0">
                <a:solidFill>
                  <a:srgbClr val="454240"/>
                </a:solidFill>
                <a:latin typeface="DM Sans" pitchFamily="34" charset="0"/>
                <a:ea typeface="DM Sans" pitchFamily="34" charset="-122"/>
                <a:cs typeface="DM Sans" pitchFamily="34" charset="-120"/>
              </a:rPr>
              <a:t>Allow users to explore the data interactively, applying filters based on property attributes and location.</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59381"/>
            <a:ext cx="6976110" cy="708779"/>
          </a:xfrm>
          <a:prstGeom prst="rect">
            <a:avLst/>
          </a:prstGeom>
          <a:noFill/>
          <a:ln/>
        </p:spPr>
        <p:txBody>
          <a:bodyPr wrap="none" lIns="0" tIns="0" rIns="0" bIns="0" rtlCol="0" anchor="t"/>
          <a:lstStyle/>
          <a:p>
            <a:pPr indent="0" marL="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Predictions and Insights</a:t>
            </a:r>
            <a:endParaRPr lang="en-US" sz="4450" dirty="0"/>
          </a:p>
        </p:txBody>
      </p:sp>
      <p:pic>
        <p:nvPicPr>
          <p:cNvPr id="4" name="Image 1" descr="preencoded.png">    </p:cNvPr>
          <p:cNvPicPr>
            <a:picLocks noChangeAspect="1"/>
          </p:cNvPicPr>
          <p:nvPr/>
        </p:nvPicPr>
        <p:blipFill>
          <a:blip r:embed="rId2"/>
          <a:stretch>
            <a:fillRect/>
          </a:stretch>
        </p:blipFill>
        <p:spPr>
          <a:xfrm>
            <a:off x="6280190" y="1808321"/>
            <a:ext cx="1134070" cy="2032754"/>
          </a:xfrm>
          <a:prstGeom prst="rect">
            <a:avLst/>
          </a:prstGeom>
        </p:spPr>
      </p:pic>
      <p:sp>
        <p:nvSpPr>
          <p:cNvPr id="5" name="Text 1"/>
          <p:cNvSpPr/>
          <p:nvPr/>
        </p:nvSpPr>
        <p:spPr>
          <a:xfrm>
            <a:off x="7754422" y="203513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Price Prediction</a:t>
            </a:r>
            <a:endParaRPr lang="en-US" sz="2200" dirty="0"/>
          </a:p>
        </p:txBody>
      </p:sp>
      <p:sp>
        <p:nvSpPr>
          <p:cNvPr id="6" name="Text 2"/>
          <p:cNvSpPr/>
          <p:nvPr/>
        </p:nvSpPr>
        <p:spPr>
          <a:xfrm>
            <a:off x="7754422" y="2525554"/>
            <a:ext cx="6082189" cy="1088708"/>
          </a:xfrm>
          <a:prstGeom prst="rect">
            <a:avLst/>
          </a:prstGeom>
          <a:noFill/>
          <a:ln/>
        </p:spPr>
        <p:txBody>
          <a:bodyPr wrap="square" lIns="0" tIns="0" rIns="0" bIns="0" rtlCol="0" anchor="t"/>
          <a:lstStyle/>
          <a:p>
            <a:pPr algn="l" indent="0" marL="0">
              <a:lnSpc>
                <a:spcPts val="2850"/>
              </a:lnSpc>
              <a:buNone/>
            </a:pPr>
            <a:r>
              <a:rPr lang="en-US" sz="1750" dirty="0">
                <a:solidFill>
                  <a:srgbClr val="454240"/>
                </a:solidFill>
                <a:latin typeface="DM Sans" pitchFamily="34" charset="0"/>
                <a:ea typeface="DM Sans" pitchFamily="34" charset="-122"/>
                <a:cs typeface="DM Sans" pitchFamily="34" charset="-120"/>
              </a:rPr>
              <a:t>The trained model can accurately predict the sale price of a property based on its attributes and market conditions.</a:t>
            </a:r>
            <a:endParaRPr lang="en-US" sz="1750" dirty="0"/>
          </a:p>
        </p:txBody>
      </p:sp>
      <p:pic>
        <p:nvPicPr>
          <p:cNvPr id="7" name="Image 2" descr="preencoded.png">    </p:cNvPr>
          <p:cNvPicPr>
            <a:picLocks noChangeAspect="1"/>
          </p:cNvPicPr>
          <p:nvPr/>
        </p:nvPicPr>
        <p:blipFill>
          <a:blip r:embed="rId3"/>
          <a:stretch>
            <a:fillRect/>
          </a:stretch>
        </p:blipFill>
        <p:spPr>
          <a:xfrm>
            <a:off x="6280190" y="3841075"/>
            <a:ext cx="1134070" cy="1814513"/>
          </a:xfrm>
          <a:prstGeom prst="rect">
            <a:avLst/>
          </a:prstGeom>
        </p:spPr>
      </p:pic>
      <p:sp>
        <p:nvSpPr>
          <p:cNvPr id="8" name="Text 3"/>
          <p:cNvSpPr/>
          <p:nvPr/>
        </p:nvSpPr>
        <p:spPr>
          <a:xfrm>
            <a:off x="7754422" y="406788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Influencing Factors</a:t>
            </a:r>
            <a:endParaRPr lang="en-US" sz="2200" dirty="0"/>
          </a:p>
        </p:txBody>
      </p:sp>
      <p:sp>
        <p:nvSpPr>
          <p:cNvPr id="9" name="Text 4"/>
          <p:cNvSpPr/>
          <p:nvPr/>
        </p:nvSpPr>
        <p:spPr>
          <a:xfrm>
            <a:off x="7754422" y="4558308"/>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54240"/>
                </a:solidFill>
                <a:latin typeface="DM Sans" pitchFamily="34" charset="0"/>
                <a:ea typeface="DM Sans" pitchFamily="34" charset="-122"/>
                <a:cs typeface="DM Sans" pitchFamily="34" charset="-120"/>
              </a:rPr>
              <a:t>Identify the key factors that have the greatest impact on real estate prices, such as location, size, and amenities.</a:t>
            </a:r>
            <a:endParaRPr lang="en-US" sz="1750" dirty="0"/>
          </a:p>
        </p:txBody>
      </p:sp>
      <p:pic>
        <p:nvPicPr>
          <p:cNvPr id="10" name="Image 3" descr="preencoded.png">    </p:cNvPr>
          <p:cNvPicPr>
            <a:picLocks noChangeAspect="1"/>
          </p:cNvPicPr>
          <p:nvPr/>
        </p:nvPicPr>
        <p:blipFill>
          <a:blip r:embed="rId4"/>
          <a:stretch>
            <a:fillRect/>
          </a:stretch>
        </p:blipFill>
        <p:spPr>
          <a:xfrm>
            <a:off x="6280190" y="5655588"/>
            <a:ext cx="1134070" cy="1814513"/>
          </a:xfrm>
          <a:prstGeom prst="rect">
            <a:avLst/>
          </a:prstGeom>
        </p:spPr>
      </p:pic>
      <p:sp>
        <p:nvSpPr>
          <p:cNvPr id="11" name="Text 5"/>
          <p:cNvSpPr/>
          <p:nvPr/>
        </p:nvSpPr>
        <p:spPr>
          <a:xfrm>
            <a:off x="7754422" y="5882402"/>
            <a:ext cx="3779401" cy="354330"/>
          </a:xfrm>
          <a:prstGeom prst="rect">
            <a:avLst/>
          </a:prstGeom>
          <a:noFill/>
          <a:ln/>
        </p:spPr>
        <p:txBody>
          <a:bodyPr wrap="none" lIns="0" tIns="0" rIns="0" bIns="0" rtlCol="0" anchor="t"/>
          <a:lstStyle/>
          <a:p>
            <a:pPr algn="l" indent="0" marL="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Investment Opportunities</a:t>
            </a:r>
            <a:endParaRPr lang="en-US" sz="2200" dirty="0"/>
          </a:p>
        </p:txBody>
      </p:sp>
      <p:sp>
        <p:nvSpPr>
          <p:cNvPr id="12" name="Text 6"/>
          <p:cNvSpPr/>
          <p:nvPr/>
        </p:nvSpPr>
        <p:spPr>
          <a:xfrm>
            <a:off x="7754422" y="6372820"/>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54240"/>
                </a:solidFill>
                <a:latin typeface="DM Sans" pitchFamily="34" charset="0"/>
                <a:ea typeface="DM Sans" pitchFamily="34" charset="-122"/>
                <a:cs typeface="DM Sans" pitchFamily="34" charset="-120"/>
              </a:rPr>
              <a:t>Highlight undervalued neighborhoods and property types that may offer attractive investment prospects.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2024-11-10T13:41:23Z</dcterms:created>
  <dcterms:modified xsi:type="dcterms:W3CDTF">2024-11-10T13:41:23Z</dcterms:modified>
</cp:coreProperties>
</file>